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docProps/app.xml" ContentType="application/vnd.openxmlformats-officedocument.extended-properties+xml"/>
  <Override PartName="/docProps/core.xml" ContentType="application/vnd.openxmlformats-package.core-properties+xml"/>
  <Override PartName="/ppt/commentAuthors.xml" ContentType="application/vnd.openxmlformats-officedocument.presentationml.commentAuthors+xml"/>
  <Override PartName="/ppt/comments/comment1.xml" ContentType="application/vnd.openxmlformats-officedocument.presentationml.comment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revisionInfo.xml" ContentType="application/vnd.ms-powerpoint.revisioninfo+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1"/>
  </p:sldMasterIdLst>
  <p:notesMasterIdLst>
    <p:notesMasterId r:id="rId37"/>
  </p:notesMasterIdLst>
  <p:handoutMasterIdLst>
    <p:handoutMasterId r:id="rId38"/>
  </p:handoutMasterIdLst>
  <p:sldIdLst>
    <p:sldId id="371" r:id="rId2"/>
    <p:sldId id="372" r:id="rId3"/>
    <p:sldId id="263" r:id="rId4"/>
    <p:sldId id="262" r:id="rId5"/>
    <p:sldId id="260" r:id="rId6"/>
    <p:sldId id="373" r:id="rId7"/>
    <p:sldId id="383" r:id="rId8"/>
    <p:sldId id="447" r:id="rId9"/>
    <p:sldId id="384" r:id="rId10"/>
    <p:sldId id="418" r:id="rId11"/>
    <p:sldId id="387" r:id="rId12"/>
    <p:sldId id="445" r:id="rId13"/>
    <p:sldId id="446" r:id="rId14"/>
    <p:sldId id="390" r:id="rId15"/>
    <p:sldId id="389" r:id="rId16"/>
    <p:sldId id="391" r:id="rId17"/>
    <p:sldId id="394" r:id="rId18"/>
    <p:sldId id="432" r:id="rId19"/>
    <p:sldId id="395" r:id="rId20"/>
    <p:sldId id="448" r:id="rId21"/>
    <p:sldId id="414" r:id="rId22"/>
    <p:sldId id="419" r:id="rId23"/>
    <p:sldId id="430" r:id="rId24"/>
    <p:sldId id="439" r:id="rId25"/>
    <p:sldId id="428" r:id="rId26"/>
    <p:sldId id="434" r:id="rId27"/>
    <p:sldId id="441" r:id="rId28"/>
    <p:sldId id="442" r:id="rId29"/>
    <p:sldId id="401" r:id="rId30"/>
    <p:sldId id="438" r:id="rId31"/>
    <p:sldId id="431" r:id="rId32"/>
    <p:sldId id="444" r:id="rId33"/>
    <p:sldId id="449" r:id="rId34"/>
    <p:sldId id="385" r:id="rId35"/>
    <p:sldId id="443" r:id="rId36"/>
  </p:sldIdLst>
  <p:sldSz cx="9144000" cy="5143500" type="screen16x9"/>
  <p:notesSz cx="6807200" cy="9939338"/>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8" orient="horz" pos="735" userDrawn="1">
          <p15:clr>
            <a:srgbClr val="A4A3A4"/>
          </p15:clr>
        </p15:guide>
        <p15:guide id="9" pos="4218" userDrawn="1">
          <p15:clr>
            <a:srgbClr val="A4A3A4"/>
          </p15:clr>
        </p15:guide>
        <p15:guide id="10" pos="295" userDrawn="1">
          <p15:clr>
            <a:srgbClr val="A4A3A4"/>
          </p15:clr>
        </p15:guide>
        <p15:guide id="12" orient="horz" pos="948" userDrawn="1">
          <p15:clr>
            <a:srgbClr val="A4A3A4"/>
          </p15:clr>
        </p15:guide>
        <p15:guide id="13" orient="horz" pos="2731" userDrawn="1">
          <p15:clr>
            <a:srgbClr val="A4A3A4"/>
          </p15:clr>
        </p15:guide>
        <p15:guide id="14" pos="4536" userDrawn="1">
          <p15:clr>
            <a:srgbClr val="A4A3A4"/>
          </p15:clr>
        </p15:guide>
        <p15:guide id="15" pos="1152" userDrawn="1">
          <p15:clr>
            <a:srgbClr val="A4A3A4"/>
          </p15:clr>
        </p15:guide>
        <p15:guide id="16" pos="5375" userDrawn="1">
          <p15:clr>
            <a:srgbClr val="A4A3A4"/>
          </p15:clr>
        </p15:guide>
        <p15:guide id="17" pos="2381" userDrawn="1">
          <p15:clr>
            <a:srgbClr val="A4A3A4"/>
          </p15:clr>
        </p15:guide>
        <p15:guide id="18" pos="5329" userDrawn="1">
          <p15:clr>
            <a:srgbClr val="A4A3A4"/>
          </p15:clr>
        </p15:guide>
        <p15:guide id="19" pos="998" userDrawn="1">
          <p15:clr>
            <a:srgbClr val="A4A3A4"/>
          </p15:clr>
        </p15:guide>
        <p15:guide id="20" orient="horz" pos="2278" userDrawn="1">
          <p15:clr>
            <a:srgbClr val="A4A3A4"/>
          </p15:clr>
        </p15:guide>
        <p15:guide id="21" pos="4740" userDrawn="1">
          <p15:clr>
            <a:srgbClr val="A4A3A4"/>
          </p15:clr>
        </p15:guide>
        <p15:guide id="23" pos="725" userDrawn="1">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3" name="Author" initials="A" lastIdx="18" clrIdx="22"/>
  <p:cmAuthor id="24" name="AJM" initials="AJ" lastIdx="2" clrIdx="23">
    <p:extLst>
      <p:ext uri="{19B8F6BF-5375-455C-9EA6-DF929625EA0E}">
        <p15:presenceInfo xmlns:p15="http://schemas.microsoft.com/office/powerpoint/2012/main" userId="AJM" providerId="None"/>
      </p:ext>
    </p:extLst>
  </p:cmAuthor>
  <p:cmAuthor id="25" name="Author" initials="AJ" lastIdx="92" clrIdx="24">
    <p:extLst>
      <p:ext uri="{19B8F6BF-5375-455C-9EA6-DF929625EA0E}">
        <p15:presenceInfo xmlns:p15="http://schemas.microsoft.com/office/powerpoint/2012/main" userId="Auth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7CCA"/>
    <a:srgbClr val="652C74"/>
    <a:srgbClr val="D96B2B"/>
    <a:srgbClr val="4771AA"/>
    <a:srgbClr val="D1EFE1"/>
    <a:srgbClr val="EEF6A4"/>
    <a:srgbClr val="FFE8D1"/>
    <a:srgbClr val="E7E6E6"/>
    <a:srgbClr val="FFFF9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C4CC19-D49C-4266-82C4-618B1ECE0D3B}" v="20" dt="2021-02-24T21:48:08.877"/>
    <p1510:client id="{EAFD3D02-0494-43D1-8ACD-23199F25D717}" v="2" dt="2021-02-28T22:54:02.7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96" autoAdjust="0"/>
    <p:restoredTop sz="89335" autoAdjust="0"/>
  </p:normalViewPr>
  <p:slideViewPr>
    <p:cSldViewPr snapToGrid="0" snapToObjects="1">
      <p:cViewPr varScale="1">
        <p:scale>
          <a:sx n="112" d="100"/>
          <a:sy n="112" d="100"/>
        </p:scale>
        <p:origin x="208" y="512"/>
      </p:cViewPr>
      <p:guideLst>
        <p:guide orient="horz" pos="735"/>
        <p:guide pos="4218"/>
        <p:guide pos="295"/>
        <p:guide orient="horz" pos="948"/>
        <p:guide orient="horz" pos="2731"/>
        <p:guide pos="4536"/>
        <p:guide pos="1152"/>
        <p:guide pos="5375"/>
        <p:guide pos="2381"/>
        <p:guide pos="5329"/>
        <p:guide pos="998"/>
        <p:guide orient="horz" pos="2278"/>
        <p:guide pos="4740"/>
        <p:guide pos="72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showGuides="1">
      <p:cViewPr>
        <p:scale>
          <a:sx n="86" d="100"/>
          <a:sy n="86" d="100"/>
        </p:scale>
        <p:origin x="4456" y="-32"/>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47"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46"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24" dt="2021-01-02T18:10:26.187" idx="2">
    <p:pos x="3582" y="2101"/>
    <p:text>added this image</p:text>
    <p:extLst>
      <p:ext uri="{C676402C-5697-4E1C-873F-D02D1690AC5C}">
        <p15:threadingInfo xmlns:p15="http://schemas.microsoft.com/office/powerpoint/2012/main" timeZoneBias="-480"/>
      </p:ext>
    </p:extLst>
  </p:cm>
</p:cmLst>
</file>

<file path=ppt/diagrams/_rels/data1.xml.rels><?xml version="1.0" encoding="UTF-8" standalone="yes"?>
<Relationships xmlns="http://schemas.openxmlformats.org/package/2006/relationships"><Relationship Id="rId3" Type="http://schemas.openxmlformats.org/officeDocument/2006/relationships/image" Target="../media/image8.tiff"/><Relationship Id="rId7" Type="http://schemas.openxmlformats.org/officeDocument/2006/relationships/image" Target="../media/image12.tiff"/><Relationship Id="rId2" Type="http://schemas.openxmlformats.org/officeDocument/2006/relationships/image" Target="../media/image7.tiff"/><Relationship Id="rId1" Type="http://schemas.openxmlformats.org/officeDocument/2006/relationships/image" Target="../media/image6.tiff"/><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tiff"/></Relationships>
</file>

<file path=ppt/diagrams/_rels/data10.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image" Target="../media/image43.tiff"/><Relationship Id="rId1" Type="http://schemas.openxmlformats.org/officeDocument/2006/relationships/image" Target="../media/image42.tiff"/><Relationship Id="rId4" Type="http://schemas.openxmlformats.org/officeDocument/2006/relationships/image" Target="../media/image45.tiff"/></Relationships>
</file>

<file path=ppt/diagrams/_rels/data11.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image" Target="../media/image47.tiff"/><Relationship Id="rId1" Type="http://schemas.openxmlformats.org/officeDocument/2006/relationships/image" Target="../media/image46.tiff"/><Relationship Id="rId6" Type="http://schemas.openxmlformats.org/officeDocument/2006/relationships/image" Target="../media/image51.tiff"/><Relationship Id="rId5" Type="http://schemas.openxmlformats.org/officeDocument/2006/relationships/image" Target="../media/image50.tiff"/><Relationship Id="rId4" Type="http://schemas.openxmlformats.org/officeDocument/2006/relationships/image" Target="../media/image49.tiff"/></Relationships>
</file>

<file path=ppt/diagrams/_rels/data12.xml.rels><?xml version="1.0" encoding="UTF-8" standalone="yes"?>
<Relationships xmlns="http://schemas.openxmlformats.org/package/2006/relationships"><Relationship Id="rId1" Type="http://schemas.openxmlformats.org/officeDocument/2006/relationships/image" Target="../media/image53.tiff"/></Relationships>
</file>

<file path=ppt/diagrams/_rels/data2.xml.rels><?xml version="1.0" encoding="UTF-8" standalone="yes"?>
<Relationships xmlns="http://schemas.openxmlformats.org/package/2006/relationships"><Relationship Id="rId1" Type="http://schemas.openxmlformats.org/officeDocument/2006/relationships/image" Target="../media/image13.tiff"/></Relationships>
</file>

<file path=ppt/diagrams/_rels/data3.xml.rels><?xml version="1.0" encoding="UTF-8" standalone="yes"?>
<Relationships xmlns="http://schemas.openxmlformats.org/package/2006/relationships"><Relationship Id="rId1" Type="http://schemas.openxmlformats.org/officeDocument/2006/relationships/image" Target="../media/image16.tiff"/></Relationships>
</file>

<file path=ppt/diagrams/_rels/data4.xml.rels><?xml version="1.0" encoding="UTF-8" standalone="yes"?>
<Relationships xmlns="http://schemas.openxmlformats.org/package/2006/relationships"><Relationship Id="rId1" Type="http://schemas.openxmlformats.org/officeDocument/2006/relationships/image" Target="../media/image17.tiff"/></Relationships>
</file>

<file path=ppt/diagrams/_rels/data5.xml.rels><?xml version="1.0" encoding="UTF-8" standalone="yes"?>
<Relationships xmlns="http://schemas.openxmlformats.org/package/2006/relationships"><Relationship Id="rId1" Type="http://schemas.openxmlformats.org/officeDocument/2006/relationships/image" Target="../media/image19.tiff"/></Relationships>
</file>

<file path=ppt/diagrams/_rels/data6.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21.tiff"/><Relationship Id="rId1" Type="http://schemas.openxmlformats.org/officeDocument/2006/relationships/image" Target="../media/image20.tiff"/><Relationship Id="rId5" Type="http://schemas.openxmlformats.org/officeDocument/2006/relationships/image" Target="../media/image24.tiff"/><Relationship Id="rId4" Type="http://schemas.openxmlformats.org/officeDocument/2006/relationships/image" Target="../media/image23.tiff"/></Relationships>
</file>

<file path=ppt/diagrams/_rels/data7.xml.rels><?xml version="1.0" encoding="UTF-8" standalone="yes"?>
<Relationships xmlns="http://schemas.openxmlformats.org/package/2006/relationships"><Relationship Id="rId1" Type="http://schemas.openxmlformats.org/officeDocument/2006/relationships/image" Target="../media/image25.tiff"/></Relationships>
</file>

<file path=ppt/diagrams/_rels/data8.xml.rels><?xml version="1.0" encoding="UTF-8" standalone="yes"?>
<Relationships xmlns="http://schemas.openxmlformats.org/package/2006/relationships"><Relationship Id="rId1" Type="http://schemas.openxmlformats.org/officeDocument/2006/relationships/image" Target="../media/image26.tiff"/></Relationships>
</file>

<file path=ppt/diagrams/_rels/data9.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image" Target="../media/image40.tiff"/><Relationship Id="rId1" Type="http://schemas.openxmlformats.org/officeDocument/2006/relationships/image" Target="../media/image39.tiff"/><Relationship Id="rId4" Type="http://schemas.openxmlformats.org/officeDocument/2006/relationships/image" Target="../media/image42.tiff"/></Relationships>
</file>

<file path=ppt/diagrams/_rels/drawing1.xml.rels><?xml version="1.0" encoding="UTF-8" standalone="yes"?>
<Relationships xmlns="http://schemas.openxmlformats.org/package/2006/relationships"><Relationship Id="rId3" Type="http://schemas.openxmlformats.org/officeDocument/2006/relationships/image" Target="../media/image8.tiff"/><Relationship Id="rId7" Type="http://schemas.openxmlformats.org/officeDocument/2006/relationships/image" Target="../media/image12.tiff"/><Relationship Id="rId2" Type="http://schemas.openxmlformats.org/officeDocument/2006/relationships/image" Target="../media/image7.tiff"/><Relationship Id="rId1" Type="http://schemas.openxmlformats.org/officeDocument/2006/relationships/image" Target="../media/image6.tiff"/><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tiff"/></Relationships>
</file>

<file path=ppt/diagrams/_rels/drawing10.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image" Target="../media/image43.tiff"/><Relationship Id="rId1" Type="http://schemas.openxmlformats.org/officeDocument/2006/relationships/image" Target="../media/image42.tiff"/><Relationship Id="rId4" Type="http://schemas.openxmlformats.org/officeDocument/2006/relationships/image" Target="../media/image45.tiff"/></Relationships>
</file>

<file path=ppt/diagrams/_rels/drawing11.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image" Target="../media/image47.tiff"/><Relationship Id="rId1" Type="http://schemas.openxmlformats.org/officeDocument/2006/relationships/image" Target="../media/image46.tiff"/><Relationship Id="rId6" Type="http://schemas.openxmlformats.org/officeDocument/2006/relationships/image" Target="../media/image51.tiff"/><Relationship Id="rId5" Type="http://schemas.openxmlformats.org/officeDocument/2006/relationships/image" Target="../media/image50.tiff"/><Relationship Id="rId4" Type="http://schemas.openxmlformats.org/officeDocument/2006/relationships/image" Target="../media/image49.tiff"/></Relationships>
</file>

<file path=ppt/diagrams/_rels/drawing12.xml.rels><?xml version="1.0" encoding="UTF-8" standalone="yes"?>
<Relationships xmlns="http://schemas.openxmlformats.org/package/2006/relationships"><Relationship Id="rId1" Type="http://schemas.openxmlformats.org/officeDocument/2006/relationships/image" Target="../media/image53.tiff"/></Relationships>
</file>

<file path=ppt/diagrams/_rels/drawing2.xml.rels><?xml version="1.0" encoding="UTF-8" standalone="yes"?>
<Relationships xmlns="http://schemas.openxmlformats.org/package/2006/relationships"><Relationship Id="rId1" Type="http://schemas.openxmlformats.org/officeDocument/2006/relationships/image" Target="../media/image13.tiff"/></Relationships>
</file>

<file path=ppt/diagrams/_rels/drawing3.xml.rels><?xml version="1.0" encoding="UTF-8" standalone="yes"?>
<Relationships xmlns="http://schemas.openxmlformats.org/package/2006/relationships"><Relationship Id="rId1" Type="http://schemas.openxmlformats.org/officeDocument/2006/relationships/image" Target="../media/image16.tiff"/></Relationships>
</file>

<file path=ppt/diagrams/_rels/drawing4.xml.rels><?xml version="1.0" encoding="UTF-8" standalone="yes"?>
<Relationships xmlns="http://schemas.openxmlformats.org/package/2006/relationships"><Relationship Id="rId1" Type="http://schemas.openxmlformats.org/officeDocument/2006/relationships/image" Target="../media/image17.tiff"/></Relationships>
</file>

<file path=ppt/diagrams/_rels/drawing5.xml.rels><?xml version="1.0" encoding="UTF-8" standalone="yes"?>
<Relationships xmlns="http://schemas.openxmlformats.org/package/2006/relationships"><Relationship Id="rId1" Type="http://schemas.openxmlformats.org/officeDocument/2006/relationships/image" Target="../media/image19.tiff"/></Relationships>
</file>

<file path=ppt/diagrams/_rels/drawing6.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21.tiff"/><Relationship Id="rId1" Type="http://schemas.openxmlformats.org/officeDocument/2006/relationships/image" Target="../media/image20.tiff"/><Relationship Id="rId5" Type="http://schemas.openxmlformats.org/officeDocument/2006/relationships/image" Target="../media/image24.tiff"/><Relationship Id="rId4" Type="http://schemas.openxmlformats.org/officeDocument/2006/relationships/image" Target="../media/image23.tiff"/></Relationships>
</file>

<file path=ppt/diagrams/_rels/drawing7.xml.rels><?xml version="1.0" encoding="UTF-8" standalone="yes"?>
<Relationships xmlns="http://schemas.openxmlformats.org/package/2006/relationships"><Relationship Id="rId1" Type="http://schemas.openxmlformats.org/officeDocument/2006/relationships/image" Target="../media/image25.tiff"/></Relationships>
</file>

<file path=ppt/diagrams/_rels/drawing8.xml.rels><?xml version="1.0" encoding="UTF-8" standalone="yes"?>
<Relationships xmlns="http://schemas.openxmlformats.org/package/2006/relationships"><Relationship Id="rId1" Type="http://schemas.openxmlformats.org/officeDocument/2006/relationships/image" Target="../media/image26.tiff"/></Relationships>
</file>

<file path=ppt/diagrams/_rels/drawing9.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image" Target="../media/image40.tiff"/><Relationship Id="rId1" Type="http://schemas.openxmlformats.org/officeDocument/2006/relationships/image" Target="../media/image39.tiff"/><Relationship Id="rId4" Type="http://schemas.openxmlformats.org/officeDocument/2006/relationships/image" Target="../media/image42.tiff"/></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F1F6FDF8-90DD-7E4B-81A8-94F9D627FF2D}">
      <dgm:prSet phldrT="[Text]" custT="1"/>
      <dgm:spPr/>
      <dgm:t>
        <a:bodyPr/>
        <a:lstStyle/>
        <a:p>
          <a:r>
            <a:rPr lang="en-US" sz="1400" dirty="0">
              <a:latin typeface="Arial" panose="020B0604020202020204" pitchFamily="34" charset="0"/>
              <a:cs typeface="Arial" panose="020B0604020202020204" pitchFamily="34" charset="0"/>
            </a:rPr>
            <a:t>Psoriatic skin lesions</a:t>
          </a:r>
        </a:p>
      </dgm:t>
    </dgm:pt>
    <dgm:pt modelId="{8B7FEDA4-35F6-D649-9762-F324D1E9AFA3}" type="parTrans" cxnId="{7919E4E8-744E-BA44-BDE0-9B91A076E4F3}">
      <dgm:prSet/>
      <dgm:spPr/>
      <dgm:t>
        <a:bodyPr/>
        <a:lstStyle/>
        <a:p>
          <a:endParaRPr lang="en-US"/>
        </a:p>
      </dgm:t>
    </dgm:pt>
    <dgm:pt modelId="{2568CE4E-43AC-3547-8821-36B8C3DB272E}" type="sibTrans" cxnId="{7919E4E8-744E-BA44-BDE0-9B91A076E4F3}">
      <dgm:prSet/>
      <dgm:spPr/>
      <dgm:t>
        <a:bodyPr/>
        <a:lstStyle/>
        <a:p>
          <a:endParaRPr lang="en-US"/>
        </a:p>
      </dgm:t>
    </dgm:pt>
    <dgm:pt modelId="{AF4B2D3F-748C-A443-AEB2-D6BEBDDDF638}">
      <dgm:prSet phldrT="[Text]" custT="1"/>
      <dgm:spPr/>
      <dgm:t>
        <a:bodyPr/>
        <a:lstStyle/>
        <a:p>
          <a:r>
            <a:rPr lang="en-US" sz="1400" dirty="0">
              <a:latin typeface="Arial" panose="020B0604020202020204" pitchFamily="34" charset="0"/>
              <a:cs typeface="Arial" panose="020B0604020202020204" pitchFamily="34" charset="0"/>
            </a:rPr>
            <a:t>Peripheral arthritis and axial disease</a:t>
          </a:r>
        </a:p>
      </dgm:t>
    </dgm:pt>
    <dgm:pt modelId="{96383CED-C684-DE45-9E59-6F0702B23D79}" type="parTrans" cxnId="{6842C610-2292-6744-857B-DE9447AE2A62}">
      <dgm:prSet/>
      <dgm:spPr/>
      <dgm:t>
        <a:bodyPr/>
        <a:lstStyle/>
        <a:p>
          <a:endParaRPr lang="en-US"/>
        </a:p>
      </dgm:t>
    </dgm:pt>
    <dgm:pt modelId="{CF7D3458-2FBD-3644-9E84-96BD473A7531}" type="sibTrans" cxnId="{6842C610-2292-6744-857B-DE9447AE2A62}">
      <dgm:prSet/>
      <dgm:spPr/>
      <dgm:t>
        <a:bodyPr/>
        <a:lstStyle/>
        <a:p>
          <a:endParaRPr lang="en-US"/>
        </a:p>
      </dgm:t>
    </dgm:pt>
    <dgm:pt modelId="{B72AF634-E195-804B-B392-757F53245293}">
      <dgm:prSet phldrT="[Text]" custT="1"/>
      <dgm:spPr/>
      <dgm:t>
        <a:bodyPr/>
        <a:lstStyle/>
        <a:p>
          <a:r>
            <a:rPr lang="en-US" sz="1400" dirty="0">
              <a:latin typeface="Arial" panose="020B0604020202020204" pitchFamily="34" charset="0"/>
              <a:cs typeface="Arial" panose="020B0604020202020204" pitchFamily="34" charset="0"/>
            </a:rPr>
            <a:t>Nail dystrophy </a:t>
          </a:r>
        </a:p>
      </dgm:t>
    </dgm:pt>
    <dgm:pt modelId="{85E3F9B7-4333-1048-8A7F-CF27D591F768}" type="parTrans" cxnId="{8ADEACD4-7F55-E44D-A003-C82B61A15951}">
      <dgm:prSet/>
      <dgm:spPr/>
      <dgm:t>
        <a:bodyPr/>
        <a:lstStyle/>
        <a:p>
          <a:endParaRPr lang="en-US"/>
        </a:p>
      </dgm:t>
    </dgm:pt>
    <dgm:pt modelId="{9B011DE9-ADD1-FA4F-BB9A-46257EA2CA67}" type="sibTrans" cxnId="{8ADEACD4-7F55-E44D-A003-C82B61A15951}">
      <dgm:prSet/>
      <dgm:spPr/>
      <dgm:t>
        <a:bodyPr/>
        <a:lstStyle/>
        <a:p>
          <a:endParaRPr lang="en-US"/>
        </a:p>
      </dgm:t>
    </dgm:pt>
    <dgm:pt modelId="{89E0EDCE-AF1F-534C-A47A-B61E5CF9CFC5}">
      <dgm:prSet phldrT="[Text]" custT="1"/>
      <dgm:spPr/>
      <dgm:t>
        <a:bodyPr/>
        <a:lstStyle/>
        <a:p>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Dactylitis</a:t>
          </a:r>
          <a:endParaRPr lang="en-US" sz="1400" dirty="0">
            <a:latin typeface="Arial" panose="020B0604020202020204" pitchFamily="34" charset="0"/>
            <a:cs typeface="Arial" panose="020B0604020202020204" pitchFamily="34" charset="0"/>
          </a:endParaRPr>
        </a:p>
      </dgm:t>
    </dgm:pt>
    <dgm:pt modelId="{DC25C16B-51F2-6644-8C9C-8CB69D194385}" type="parTrans" cxnId="{5D6124E8-5B11-714A-8A30-DBB7CC6E5F2E}">
      <dgm:prSet/>
      <dgm:spPr/>
      <dgm:t>
        <a:bodyPr/>
        <a:lstStyle/>
        <a:p>
          <a:endParaRPr lang="en-US"/>
        </a:p>
      </dgm:t>
    </dgm:pt>
    <dgm:pt modelId="{A590D88A-F9E2-4E40-AA4D-3D7A6D2FB272}" type="sibTrans" cxnId="{5D6124E8-5B11-714A-8A30-DBB7CC6E5F2E}">
      <dgm:prSet/>
      <dgm:spPr/>
      <dgm:t>
        <a:bodyPr/>
        <a:lstStyle/>
        <a:p>
          <a:endParaRPr lang="en-US"/>
        </a:p>
      </dgm:t>
    </dgm:pt>
    <dgm:pt modelId="{D6C64DA4-7892-D344-89F7-10CFB779D226}">
      <dgm:prSet custT="1"/>
      <dgm:spPr/>
      <dgm:t>
        <a:bodyPr/>
        <a:lstStyle/>
        <a:p>
          <a:endParaRPr lang="en-US" sz="1400" dirty="0">
            <a:solidFill>
              <a:srgbClr val="000000"/>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000000"/>
              </a:solidFill>
              <a:latin typeface="Arial" panose="020B0604020202020204" pitchFamily="34" charset="0"/>
              <a:ea typeface="Calibri" panose="020F0502020204030204" pitchFamily="34" charset="0"/>
              <a:cs typeface="Arial" panose="020B0604020202020204" pitchFamily="34" charset="0"/>
            </a:rPr>
            <a:t>Enthesitis</a:t>
          </a:r>
          <a:endParaRPr lang="en-US" sz="1400" dirty="0">
            <a:latin typeface="Arial" panose="020B0604020202020204" pitchFamily="34" charset="0"/>
            <a:cs typeface="Arial" panose="020B0604020202020204" pitchFamily="34" charset="0"/>
          </a:endParaRPr>
        </a:p>
      </dgm:t>
    </dgm:pt>
    <dgm:pt modelId="{3704A0DB-B54C-6644-981C-6AB85C2DD8C8}" type="parTrans" cxnId="{8C663768-96E0-4944-9234-F880B9FC2F50}">
      <dgm:prSet/>
      <dgm:spPr/>
      <dgm:t>
        <a:bodyPr/>
        <a:lstStyle/>
        <a:p>
          <a:endParaRPr lang="en-US"/>
        </a:p>
      </dgm:t>
    </dgm:pt>
    <dgm:pt modelId="{34603CB1-A16B-F84D-BDF2-FBC8DB34038A}" type="sibTrans" cxnId="{8C663768-96E0-4944-9234-F880B9FC2F50}">
      <dgm:prSet/>
      <dgm:spPr/>
      <dgm:t>
        <a:bodyPr/>
        <a:lstStyle/>
        <a:p>
          <a:endParaRPr lang="en-US"/>
        </a:p>
      </dgm:t>
    </dgm:pt>
    <dgm:pt modelId="{AEDB08DA-A02B-3A40-A914-A96B39BCEF1A}">
      <dgm:prSet custT="1"/>
      <dgm:spPr/>
      <dgm:t>
        <a:bodyPr/>
        <a:lstStyle/>
        <a:p>
          <a:r>
            <a:rPr lang="en-US" sz="1400" dirty="0">
              <a:latin typeface="Arial" panose="020B0604020202020204" pitchFamily="34" charset="0"/>
              <a:cs typeface="Arial" panose="020B0604020202020204" pitchFamily="34" charset="0"/>
            </a:rPr>
            <a:t>Fatigue</a:t>
          </a:r>
        </a:p>
      </dgm:t>
    </dgm:pt>
    <dgm:pt modelId="{EAFDBF4A-6158-3C43-A4B9-C1F5000571B6}" type="parTrans" cxnId="{9A1E24D6-CC9E-E143-B24A-1FBE77E57B0E}">
      <dgm:prSet/>
      <dgm:spPr/>
      <dgm:t>
        <a:bodyPr/>
        <a:lstStyle/>
        <a:p>
          <a:endParaRPr lang="en-US"/>
        </a:p>
      </dgm:t>
    </dgm:pt>
    <dgm:pt modelId="{FA0E8779-5342-0747-B11D-0674230D9AB3}" type="sibTrans" cxnId="{9A1E24D6-CC9E-E143-B24A-1FBE77E57B0E}">
      <dgm:prSet/>
      <dgm:spPr/>
      <dgm:t>
        <a:bodyPr/>
        <a:lstStyle/>
        <a:p>
          <a:endParaRPr lang="en-US"/>
        </a:p>
      </dgm:t>
    </dgm:pt>
    <dgm:pt modelId="{A03D08CB-7E3F-1048-A2BF-5A4534605730}">
      <dgm:prSet custT="1"/>
      <dgm:spPr/>
      <dgm:t>
        <a:bodyPr/>
        <a:lstStyle/>
        <a:p>
          <a:r>
            <a:rPr lang="en-MY" sz="1400" dirty="0">
              <a:latin typeface="Arial" panose="020B0604020202020204" pitchFamily="34" charset="0"/>
              <a:ea typeface="Times New Roman" panose="02020603050405020304" pitchFamily="18" charset="0"/>
              <a:cs typeface="Arial" panose="020B0604020202020204" pitchFamily="34" charset="0"/>
            </a:rPr>
            <a:t>Inflammatory back pain and morning stiffness </a:t>
          </a:r>
          <a:endParaRPr lang="en-US" sz="1400" dirty="0"/>
        </a:p>
      </dgm:t>
    </dgm:pt>
    <dgm:pt modelId="{9C7086A1-0BBE-3342-8619-CA970573AF14}" type="parTrans" cxnId="{203F6697-50E1-7F4C-99B7-283AF3DF1FA8}">
      <dgm:prSet/>
      <dgm:spPr/>
      <dgm:t>
        <a:bodyPr/>
        <a:lstStyle/>
        <a:p>
          <a:endParaRPr lang="en-US"/>
        </a:p>
      </dgm:t>
    </dgm:pt>
    <dgm:pt modelId="{D258DE1D-00E4-4E47-9B0F-99F17EABAB07}" type="sibTrans" cxnId="{203F6697-50E1-7F4C-99B7-283AF3DF1FA8}">
      <dgm:prSet/>
      <dgm:spPr/>
      <dgm:t>
        <a:bodyPr/>
        <a:lstStyle/>
        <a:p>
          <a:endParaRPr lang="en-US"/>
        </a:p>
      </dgm:t>
    </dgm:pt>
    <dgm:pt modelId="{9D2F97DF-28D8-9B4E-8CFC-38FD365F7BFD}" type="pres">
      <dgm:prSet presAssocID="{F5331D0B-631B-6F47-94E4-C5D44120B83E}" presName="Name0" presStyleCnt="0">
        <dgm:presLayoutVars>
          <dgm:dir/>
          <dgm:resizeHandles val="exact"/>
        </dgm:presLayoutVars>
      </dgm:prSet>
      <dgm:spPr/>
    </dgm:pt>
    <dgm:pt modelId="{1901B0F4-9164-B344-A9CE-6EA06306D6A2}" type="pres">
      <dgm:prSet presAssocID="{F1F6FDF8-90DD-7E4B-81A8-94F9D627FF2D}" presName="compNode" presStyleCnt="0"/>
      <dgm:spPr/>
    </dgm:pt>
    <dgm:pt modelId="{FAED9F06-8400-714D-858C-C0C453D5050B}" type="pres">
      <dgm:prSet presAssocID="{F1F6FDF8-90DD-7E4B-81A8-94F9D627FF2D}" presName="pictRect" presStyleLbl="node1" presStyleIdx="0" presStyleCnt="7"/>
      <dgm:spPr>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pt>
    <dgm:pt modelId="{7535C538-9845-1749-894C-6A8F7DC6E1AE}" type="pres">
      <dgm:prSet presAssocID="{F1F6FDF8-90DD-7E4B-81A8-94F9D627FF2D}" presName="textRect" presStyleLbl="revTx" presStyleIdx="0" presStyleCnt="7">
        <dgm:presLayoutVars>
          <dgm:bulletEnabled val="1"/>
        </dgm:presLayoutVars>
      </dgm:prSet>
      <dgm:spPr/>
    </dgm:pt>
    <dgm:pt modelId="{4B545C2B-0A94-DE44-A146-19FBEB7A5A47}" type="pres">
      <dgm:prSet presAssocID="{2568CE4E-43AC-3547-8821-36B8C3DB272E}" presName="sibTrans" presStyleLbl="sibTrans2D1" presStyleIdx="0" presStyleCnt="0"/>
      <dgm:spPr/>
    </dgm:pt>
    <dgm:pt modelId="{F5284FD6-3B7B-9A4E-AC1B-7C06C9CB98AE}" type="pres">
      <dgm:prSet presAssocID="{AF4B2D3F-748C-A443-AEB2-D6BEBDDDF638}" presName="compNode" presStyleCnt="0"/>
      <dgm:spPr/>
    </dgm:pt>
    <dgm:pt modelId="{23D8805B-D15E-964F-B605-EE2A909B704B}" type="pres">
      <dgm:prSet presAssocID="{AF4B2D3F-748C-A443-AEB2-D6BEBDDDF638}" presName="pictRect" presStyleLbl="node1" presStyleIdx="1" presStyleCnt="7"/>
      <dgm:spPr>
        <a:blipFill dpi="0" rotWithShape="1">
          <a:blip xmlns:r="http://schemas.openxmlformats.org/officeDocument/2006/relationships" r:embed="rId2" cstate="email">
            <a:extLst>
              <a:ext uri="{28A0092B-C50C-407E-A947-70E740481C1C}">
                <a14:useLocalDpi xmlns:a14="http://schemas.microsoft.com/office/drawing/2010/main"/>
              </a:ext>
            </a:extLst>
          </a:blip>
          <a:srcRect/>
          <a:stretch>
            <a:fillRect l="6266" r="6266"/>
          </a:stretch>
        </a:blipFill>
      </dgm:spPr>
    </dgm:pt>
    <dgm:pt modelId="{CB4A7368-06F4-2A48-8F97-0E6689797C35}" type="pres">
      <dgm:prSet presAssocID="{AF4B2D3F-748C-A443-AEB2-D6BEBDDDF638}" presName="textRect" presStyleLbl="revTx" presStyleIdx="1" presStyleCnt="7" custScaleX="118408" custLinFactNeighborX="4089" custLinFactNeighborY="28876">
        <dgm:presLayoutVars>
          <dgm:bulletEnabled val="1"/>
        </dgm:presLayoutVars>
      </dgm:prSet>
      <dgm:spPr/>
    </dgm:pt>
    <dgm:pt modelId="{A69AEF11-DA8C-2240-A18C-169E6ABD12F0}" type="pres">
      <dgm:prSet presAssocID="{CF7D3458-2FBD-3644-9E84-96BD473A7531}" presName="sibTrans" presStyleLbl="sibTrans2D1" presStyleIdx="0" presStyleCnt="0"/>
      <dgm:spPr/>
    </dgm:pt>
    <dgm:pt modelId="{8644F20C-AFCA-BC4B-BF1A-242D626C4B8A}" type="pres">
      <dgm:prSet presAssocID="{A03D08CB-7E3F-1048-A2BF-5A4534605730}" presName="compNode" presStyleCnt="0"/>
      <dgm:spPr/>
    </dgm:pt>
    <dgm:pt modelId="{710FB0BA-B66D-584D-A3AB-1368DB78F9E1}" type="pres">
      <dgm:prSet presAssocID="{A03D08CB-7E3F-1048-A2BF-5A4534605730}" presName="pictRect" presStyleLbl="node1" presStyleIdx="2" presStyleCnt="7"/>
      <dgm:spPr>
        <a:blipFill rotWithShape="1">
          <a:blip xmlns:r="http://schemas.openxmlformats.org/officeDocument/2006/relationships" r:embed="rId3" cstate="email">
            <a:extLst>
              <a:ext uri="{28A0092B-C50C-407E-A947-70E740481C1C}">
                <a14:useLocalDpi xmlns:a14="http://schemas.microsoft.com/office/drawing/2010/main"/>
              </a:ext>
            </a:extLst>
          </a:blip>
          <a:srcRect/>
          <a:stretch>
            <a:fillRect/>
          </a:stretch>
        </a:blipFill>
      </dgm:spPr>
    </dgm:pt>
    <dgm:pt modelId="{044278E3-E005-894B-9AA5-6F577E07A9B7}" type="pres">
      <dgm:prSet presAssocID="{A03D08CB-7E3F-1048-A2BF-5A4534605730}" presName="textRect" presStyleLbl="revTx" presStyleIdx="2" presStyleCnt="7" custScaleX="111381">
        <dgm:presLayoutVars>
          <dgm:bulletEnabled val="1"/>
        </dgm:presLayoutVars>
      </dgm:prSet>
      <dgm:spPr/>
    </dgm:pt>
    <dgm:pt modelId="{DEA5D3C2-21AD-6042-8491-61FA521A0F47}" type="pres">
      <dgm:prSet presAssocID="{D258DE1D-00E4-4E47-9B0F-99F17EABAB07}" presName="sibTrans" presStyleLbl="sibTrans2D1" presStyleIdx="0" presStyleCnt="0"/>
      <dgm:spPr/>
    </dgm:pt>
    <dgm:pt modelId="{BFE2C0D1-6EDA-374E-9595-DF8DE3E9B567}" type="pres">
      <dgm:prSet presAssocID="{B72AF634-E195-804B-B392-757F53245293}" presName="compNode" presStyleCnt="0"/>
      <dgm:spPr/>
    </dgm:pt>
    <dgm:pt modelId="{50E9CB2A-7149-794B-8C15-FE94CDAEFD3D}" type="pres">
      <dgm:prSet presAssocID="{B72AF634-E195-804B-B392-757F53245293}" presName="pictRect" presStyleLbl="node1" presStyleIdx="3" presStyleCnt="7" custScaleY="120922"/>
      <dgm:spPr>
        <a:blipFill dpi="0" rotWithShape="1">
          <a:blip xmlns:r="http://schemas.openxmlformats.org/officeDocument/2006/relationships" r:embed="rId4" cstate="email">
            <a:extLst>
              <a:ext uri="{28A0092B-C50C-407E-A947-70E740481C1C}">
                <a14:useLocalDpi xmlns:a14="http://schemas.microsoft.com/office/drawing/2010/main"/>
              </a:ext>
            </a:extLst>
          </a:blip>
          <a:srcRect/>
          <a:stretch>
            <a:fillRect l="3142" t="9194" r="3142" b="9194"/>
          </a:stretch>
        </a:blipFill>
      </dgm:spPr>
    </dgm:pt>
    <dgm:pt modelId="{012A01C8-2182-2D49-9B3F-DCE66D9186C4}" type="pres">
      <dgm:prSet presAssocID="{B72AF634-E195-804B-B392-757F53245293}" presName="textRect" presStyleLbl="revTx" presStyleIdx="3" presStyleCnt="7" custLinFactNeighborX="4292" custLinFactNeighborY="40077">
        <dgm:presLayoutVars>
          <dgm:bulletEnabled val="1"/>
        </dgm:presLayoutVars>
      </dgm:prSet>
      <dgm:spPr/>
    </dgm:pt>
    <dgm:pt modelId="{D339003B-3643-CA41-9AFC-3AD7EA0C86BB}" type="pres">
      <dgm:prSet presAssocID="{9B011DE9-ADD1-FA4F-BB9A-46257EA2CA67}" presName="sibTrans" presStyleLbl="sibTrans2D1" presStyleIdx="0" presStyleCnt="0"/>
      <dgm:spPr/>
    </dgm:pt>
    <dgm:pt modelId="{F2535015-51FD-1847-8DEB-904A1E2968A0}" type="pres">
      <dgm:prSet presAssocID="{89E0EDCE-AF1F-534C-A47A-B61E5CF9CFC5}" presName="compNode" presStyleCnt="0"/>
      <dgm:spPr/>
    </dgm:pt>
    <dgm:pt modelId="{26893CC6-649F-A242-8887-570A8A0AA57D}" type="pres">
      <dgm:prSet presAssocID="{89E0EDCE-AF1F-534C-A47A-B61E5CF9CFC5}" presName="pictRect" presStyleLbl="node1" presStyleIdx="4" presStyleCnt="7"/>
      <dgm:spPr>
        <a:blipFill dpi="0" rotWithShape="1">
          <a:blip xmlns:r="http://schemas.openxmlformats.org/officeDocument/2006/relationships" r:embed="rId5" cstate="email">
            <a:extLst>
              <a:ext uri="{28A0092B-C50C-407E-A947-70E740481C1C}">
                <a14:useLocalDpi xmlns:a14="http://schemas.microsoft.com/office/drawing/2010/main"/>
              </a:ext>
            </a:extLst>
          </a:blip>
          <a:srcRect/>
          <a:stretch>
            <a:fillRect l="3142" t="13728" r="3142" b="13728"/>
          </a:stretch>
        </a:blipFill>
      </dgm:spPr>
    </dgm:pt>
    <dgm:pt modelId="{D3370329-36DB-4A4E-934E-DAFA737402A5}" type="pres">
      <dgm:prSet presAssocID="{89E0EDCE-AF1F-534C-A47A-B61E5CF9CFC5}" presName="textRect" presStyleLbl="revTx" presStyleIdx="4" presStyleCnt="7" custLinFactNeighborX="91" custLinFactNeighborY="21961">
        <dgm:presLayoutVars>
          <dgm:bulletEnabled val="1"/>
        </dgm:presLayoutVars>
      </dgm:prSet>
      <dgm:spPr/>
    </dgm:pt>
    <dgm:pt modelId="{3BCC83BC-C060-1B45-8BD5-7228463EE7AB}" type="pres">
      <dgm:prSet presAssocID="{A590D88A-F9E2-4E40-AA4D-3D7A6D2FB272}" presName="sibTrans" presStyleLbl="sibTrans2D1" presStyleIdx="0" presStyleCnt="0"/>
      <dgm:spPr/>
    </dgm:pt>
    <dgm:pt modelId="{CF8BAE1D-53B2-0A4F-BF91-473FA2ED19FC}" type="pres">
      <dgm:prSet presAssocID="{D6C64DA4-7892-D344-89F7-10CFB779D226}" presName="compNode" presStyleCnt="0"/>
      <dgm:spPr/>
    </dgm:pt>
    <dgm:pt modelId="{2B3D4153-1512-2948-BE46-578404DAF797}" type="pres">
      <dgm:prSet presAssocID="{D6C64DA4-7892-D344-89F7-10CFB779D226}" presName="pictRect" presStyleLbl="node1" presStyleIdx="5" presStyleCnt="7" custScaleY="78665" custLinFactNeighborY="7641"/>
      <dgm:spPr>
        <a:blipFill rotWithShape="1">
          <a:blip xmlns:r="http://schemas.openxmlformats.org/officeDocument/2006/relationships" r:embed="rId6" cstate="email">
            <a:extLst>
              <a:ext uri="{28A0092B-C50C-407E-A947-70E740481C1C}">
                <a14:useLocalDpi xmlns:a14="http://schemas.microsoft.com/office/drawing/2010/main"/>
              </a:ext>
            </a:extLst>
          </a:blip>
          <a:srcRect/>
          <a:stretch>
            <a:fillRect/>
          </a:stretch>
        </a:blipFill>
      </dgm:spPr>
    </dgm:pt>
    <dgm:pt modelId="{BD28EC2A-22F0-7F4E-83AA-13E44C2F3FA6}" type="pres">
      <dgm:prSet presAssocID="{D6C64DA4-7892-D344-89F7-10CFB779D226}" presName="textRect" presStyleLbl="revTx" presStyleIdx="5" presStyleCnt="7" custLinFactNeighborY="-21050">
        <dgm:presLayoutVars>
          <dgm:bulletEnabled val="1"/>
        </dgm:presLayoutVars>
      </dgm:prSet>
      <dgm:spPr/>
    </dgm:pt>
    <dgm:pt modelId="{1B56A0CE-830A-E84E-AAE3-324207A450B5}" type="pres">
      <dgm:prSet presAssocID="{34603CB1-A16B-F84D-BDF2-FBC8DB34038A}" presName="sibTrans" presStyleLbl="sibTrans2D1" presStyleIdx="0" presStyleCnt="0"/>
      <dgm:spPr/>
    </dgm:pt>
    <dgm:pt modelId="{A05D6301-E383-174E-9878-B2E3E157929A}" type="pres">
      <dgm:prSet presAssocID="{AEDB08DA-A02B-3A40-A914-A96B39BCEF1A}" presName="compNode" presStyleCnt="0"/>
      <dgm:spPr/>
    </dgm:pt>
    <dgm:pt modelId="{3DA29393-1E6E-9D49-B201-C03F9882EDC4}" type="pres">
      <dgm:prSet presAssocID="{AEDB08DA-A02B-3A40-A914-A96B39BCEF1A}" presName="pictRect" presStyleLbl="node1" presStyleIdx="6" presStyleCnt="7"/>
      <dgm:spPr>
        <a:blipFill rotWithShape="1">
          <a:blip xmlns:r="http://schemas.openxmlformats.org/officeDocument/2006/relationships" r:embed="rId7" cstate="email">
            <a:extLst>
              <a:ext uri="{28A0092B-C50C-407E-A947-70E740481C1C}">
                <a14:useLocalDpi xmlns:a14="http://schemas.microsoft.com/office/drawing/2010/main"/>
              </a:ext>
            </a:extLst>
          </a:blip>
          <a:srcRect/>
          <a:stretch>
            <a:fillRect/>
          </a:stretch>
        </a:blipFill>
      </dgm:spPr>
    </dgm:pt>
    <dgm:pt modelId="{E6F1D8E0-F72A-8D47-907E-98276FF1CF96}" type="pres">
      <dgm:prSet presAssocID="{AEDB08DA-A02B-3A40-A914-A96B39BCEF1A}" presName="textRect" presStyleLbl="revTx" presStyleIdx="6" presStyleCnt="7">
        <dgm:presLayoutVars>
          <dgm:bulletEnabled val="1"/>
        </dgm:presLayoutVars>
      </dgm:prSet>
      <dgm:spPr/>
    </dgm:pt>
  </dgm:ptLst>
  <dgm:cxnLst>
    <dgm:cxn modelId="{6842C610-2292-6744-857B-DE9447AE2A62}" srcId="{F5331D0B-631B-6F47-94E4-C5D44120B83E}" destId="{AF4B2D3F-748C-A443-AEB2-D6BEBDDDF638}" srcOrd="1" destOrd="0" parTransId="{96383CED-C684-DE45-9E59-6F0702B23D79}" sibTransId="{CF7D3458-2FBD-3644-9E84-96BD473A7531}"/>
    <dgm:cxn modelId="{5BD1BF1D-2F17-1E48-81A8-7A130A672A82}" type="presOf" srcId="{F1F6FDF8-90DD-7E4B-81A8-94F9D627FF2D}" destId="{7535C538-9845-1749-894C-6A8F7DC6E1AE}" srcOrd="0" destOrd="0" presId="urn:microsoft.com/office/officeart/2005/8/layout/pList1"/>
    <dgm:cxn modelId="{64F07525-8786-6A41-8176-FE102E8F6B13}" type="presOf" srcId="{A590D88A-F9E2-4E40-AA4D-3D7A6D2FB272}" destId="{3BCC83BC-C060-1B45-8BD5-7228463EE7AB}" srcOrd="0" destOrd="0" presId="urn:microsoft.com/office/officeart/2005/8/layout/pList1"/>
    <dgm:cxn modelId="{3F8A0C29-A427-7C4E-BBF8-458547853831}" type="presOf" srcId="{9B011DE9-ADD1-FA4F-BB9A-46257EA2CA67}" destId="{D339003B-3643-CA41-9AFC-3AD7EA0C86BB}" srcOrd="0" destOrd="0" presId="urn:microsoft.com/office/officeart/2005/8/layout/pList1"/>
    <dgm:cxn modelId="{C8FACD3E-7534-D94D-A842-49A3F0500C08}" type="presOf" srcId="{34603CB1-A16B-F84D-BDF2-FBC8DB34038A}" destId="{1B56A0CE-830A-E84E-AAE3-324207A450B5}" srcOrd="0" destOrd="0" presId="urn:microsoft.com/office/officeart/2005/8/layout/pList1"/>
    <dgm:cxn modelId="{21CCFD62-1250-6E4A-98D6-CA7471550891}" type="presOf" srcId="{AEDB08DA-A02B-3A40-A914-A96B39BCEF1A}" destId="{E6F1D8E0-F72A-8D47-907E-98276FF1CF96}" srcOrd="0" destOrd="0" presId="urn:microsoft.com/office/officeart/2005/8/layout/pList1"/>
    <dgm:cxn modelId="{8C663768-96E0-4944-9234-F880B9FC2F50}" srcId="{F5331D0B-631B-6F47-94E4-C5D44120B83E}" destId="{D6C64DA4-7892-D344-89F7-10CFB779D226}" srcOrd="5" destOrd="0" parTransId="{3704A0DB-B54C-6644-981C-6AB85C2DD8C8}" sibTransId="{34603CB1-A16B-F84D-BDF2-FBC8DB34038A}"/>
    <dgm:cxn modelId="{CFCB4A4B-FE87-084A-9D77-C2A0FC95979F}" type="presOf" srcId="{D258DE1D-00E4-4E47-9B0F-99F17EABAB07}" destId="{DEA5D3C2-21AD-6042-8491-61FA521A0F47}" srcOrd="0" destOrd="0" presId="urn:microsoft.com/office/officeart/2005/8/layout/pList1"/>
    <dgm:cxn modelId="{7CAFF788-7992-174D-911B-70F5604486F2}" type="presOf" srcId="{B72AF634-E195-804B-B392-757F53245293}" destId="{012A01C8-2182-2D49-9B3F-DCE66D9186C4}" srcOrd="0" destOrd="0" presId="urn:microsoft.com/office/officeart/2005/8/layout/pList1"/>
    <dgm:cxn modelId="{27F16D95-2353-584D-8389-5763325415A7}" type="presOf" srcId="{89E0EDCE-AF1F-534C-A47A-B61E5CF9CFC5}" destId="{D3370329-36DB-4A4E-934E-DAFA737402A5}" srcOrd="0" destOrd="0" presId="urn:microsoft.com/office/officeart/2005/8/layout/pList1"/>
    <dgm:cxn modelId="{203F6697-50E1-7F4C-99B7-283AF3DF1FA8}" srcId="{F5331D0B-631B-6F47-94E4-C5D44120B83E}" destId="{A03D08CB-7E3F-1048-A2BF-5A4534605730}" srcOrd="2" destOrd="0" parTransId="{9C7086A1-0BBE-3342-8619-CA970573AF14}" sibTransId="{D258DE1D-00E4-4E47-9B0F-99F17EABAB07}"/>
    <dgm:cxn modelId="{25030498-999B-5449-B80B-817CA6C93C72}" type="presOf" srcId="{F5331D0B-631B-6F47-94E4-C5D44120B83E}" destId="{9D2F97DF-28D8-9B4E-8CFC-38FD365F7BFD}" srcOrd="0" destOrd="0" presId="urn:microsoft.com/office/officeart/2005/8/layout/pList1"/>
    <dgm:cxn modelId="{D8F163A6-76ED-4043-8665-4097F707195C}" type="presOf" srcId="{A03D08CB-7E3F-1048-A2BF-5A4534605730}" destId="{044278E3-E005-894B-9AA5-6F577E07A9B7}" srcOrd="0" destOrd="0" presId="urn:microsoft.com/office/officeart/2005/8/layout/pList1"/>
    <dgm:cxn modelId="{A61AC2A8-894D-324E-8ADB-3C7B839A9C1E}" type="presOf" srcId="{2568CE4E-43AC-3547-8821-36B8C3DB272E}" destId="{4B545C2B-0A94-DE44-A146-19FBEB7A5A47}" srcOrd="0" destOrd="0" presId="urn:microsoft.com/office/officeart/2005/8/layout/pList1"/>
    <dgm:cxn modelId="{2EFBB3C0-3F91-7E44-9AB2-BF29600E3DCF}" type="presOf" srcId="{CF7D3458-2FBD-3644-9E84-96BD473A7531}" destId="{A69AEF11-DA8C-2240-A18C-169E6ABD12F0}" srcOrd="0" destOrd="0" presId="urn:microsoft.com/office/officeart/2005/8/layout/pList1"/>
    <dgm:cxn modelId="{8ADEACD4-7F55-E44D-A003-C82B61A15951}" srcId="{F5331D0B-631B-6F47-94E4-C5D44120B83E}" destId="{B72AF634-E195-804B-B392-757F53245293}" srcOrd="3" destOrd="0" parTransId="{85E3F9B7-4333-1048-8A7F-CF27D591F768}" sibTransId="{9B011DE9-ADD1-FA4F-BB9A-46257EA2CA67}"/>
    <dgm:cxn modelId="{9A1E24D6-CC9E-E143-B24A-1FBE77E57B0E}" srcId="{F5331D0B-631B-6F47-94E4-C5D44120B83E}" destId="{AEDB08DA-A02B-3A40-A914-A96B39BCEF1A}" srcOrd="6" destOrd="0" parTransId="{EAFDBF4A-6158-3C43-A4B9-C1F5000571B6}" sibTransId="{FA0E8779-5342-0747-B11D-0674230D9AB3}"/>
    <dgm:cxn modelId="{5D6124E8-5B11-714A-8A30-DBB7CC6E5F2E}" srcId="{F5331D0B-631B-6F47-94E4-C5D44120B83E}" destId="{89E0EDCE-AF1F-534C-A47A-B61E5CF9CFC5}" srcOrd="4" destOrd="0" parTransId="{DC25C16B-51F2-6644-8C9C-8CB69D194385}" sibTransId="{A590D88A-F9E2-4E40-AA4D-3D7A6D2FB272}"/>
    <dgm:cxn modelId="{7919E4E8-744E-BA44-BDE0-9B91A076E4F3}" srcId="{F5331D0B-631B-6F47-94E4-C5D44120B83E}" destId="{F1F6FDF8-90DD-7E4B-81A8-94F9D627FF2D}" srcOrd="0" destOrd="0" parTransId="{8B7FEDA4-35F6-D649-9762-F324D1E9AFA3}" sibTransId="{2568CE4E-43AC-3547-8821-36B8C3DB272E}"/>
    <dgm:cxn modelId="{221EB7ED-3BCB-774B-B017-C3712D3A8BC7}" type="presOf" srcId="{AF4B2D3F-748C-A443-AEB2-D6BEBDDDF638}" destId="{CB4A7368-06F4-2A48-8F97-0E6689797C35}" srcOrd="0" destOrd="0" presId="urn:microsoft.com/office/officeart/2005/8/layout/pList1"/>
    <dgm:cxn modelId="{9506E9EE-CC09-3144-94D7-150F727B2522}" type="presOf" srcId="{D6C64DA4-7892-D344-89F7-10CFB779D226}" destId="{BD28EC2A-22F0-7F4E-83AA-13E44C2F3FA6}" srcOrd="0" destOrd="0" presId="urn:microsoft.com/office/officeart/2005/8/layout/pList1"/>
    <dgm:cxn modelId="{11A85F9E-5CA5-1041-8019-66107E46DAC2}" type="presParOf" srcId="{9D2F97DF-28D8-9B4E-8CFC-38FD365F7BFD}" destId="{1901B0F4-9164-B344-A9CE-6EA06306D6A2}" srcOrd="0" destOrd="0" presId="urn:microsoft.com/office/officeart/2005/8/layout/pList1"/>
    <dgm:cxn modelId="{00A60EF4-4433-AF49-AE11-E1890CA79E00}" type="presParOf" srcId="{1901B0F4-9164-B344-A9CE-6EA06306D6A2}" destId="{FAED9F06-8400-714D-858C-C0C453D5050B}" srcOrd="0" destOrd="0" presId="urn:microsoft.com/office/officeart/2005/8/layout/pList1"/>
    <dgm:cxn modelId="{B7BAB28E-9515-4745-AAAC-F3F8451A6161}" type="presParOf" srcId="{1901B0F4-9164-B344-A9CE-6EA06306D6A2}" destId="{7535C538-9845-1749-894C-6A8F7DC6E1AE}" srcOrd="1" destOrd="0" presId="urn:microsoft.com/office/officeart/2005/8/layout/pList1"/>
    <dgm:cxn modelId="{42644A8C-7414-8D46-9171-EC3DD81B44B3}" type="presParOf" srcId="{9D2F97DF-28D8-9B4E-8CFC-38FD365F7BFD}" destId="{4B545C2B-0A94-DE44-A146-19FBEB7A5A47}" srcOrd="1" destOrd="0" presId="urn:microsoft.com/office/officeart/2005/8/layout/pList1"/>
    <dgm:cxn modelId="{346A9DE3-F8BE-4342-B9DB-E54CE49380FC}" type="presParOf" srcId="{9D2F97DF-28D8-9B4E-8CFC-38FD365F7BFD}" destId="{F5284FD6-3B7B-9A4E-AC1B-7C06C9CB98AE}" srcOrd="2" destOrd="0" presId="urn:microsoft.com/office/officeart/2005/8/layout/pList1"/>
    <dgm:cxn modelId="{29E0F081-1F24-CE41-AA04-5DC0A98EED3B}" type="presParOf" srcId="{F5284FD6-3B7B-9A4E-AC1B-7C06C9CB98AE}" destId="{23D8805B-D15E-964F-B605-EE2A909B704B}" srcOrd="0" destOrd="0" presId="urn:microsoft.com/office/officeart/2005/8/layout/pList1"/>
    <dgm:cxn modelId="{E01F7B2F-921D-CC41-97CB-306D844343B7}" type="presParOf" srcId="{F5284FD6-3B7B-9A4E-AC1B-7C06C9CB98AE}" destId="{CB4A7368-06F4-2A48-8F97-0E6689797C35}" srcOrd="1" destOrd="0" presId="urn:microsoft.com/office/officeart/2005/8/layout/pList1"/>
    <dgm:cxn modelId="{9E090383-3592-BB4F-ACFA-FD3A3B2FF983}" type="presParOf" srcId="{9D2F97DF-28D8-9B4E-8CFC-38FD365F7BFD}" destId="{A69AEF11-DA8C-2240-A18C-169E6ABD12F0}" srcOrd="3" destOrd="0" presId="urn:microsoft.com/office/officeart/2005/8/layout/pList1"/>
    <dgm:cxn modelId="{49A593F7-6185-D943-8890-3B1450E088FF}" type="presParOf" srcId="{9D2F97DF-28D8-9B4E-8CFC-38FD365F7BFD}" destId="{8644F20C-AFCA-BC4B-BF1A-242D626C4B8A}" srcOrd="4" destOrd="0" presId="urn:microsoft.com/office/officeart/2005/8/layout/pList1"/>
    <dgm:cxn modelId="{6F3898C3-817B-EC45-9EC3-63C4AB5EBF84}" type="presParOf" srcId="{8644F20C-AFCA-BC4B-BF1A-242D626C4B8A}" destId="{710FB0BA-B66D-584D-A3AB-1368DB78F9E1}" srcOrd="0" destOrd="0" presId="urn:microsoft.com/office/officeart/2005/8/layout/pList1"/>
    <dgm:cxn modelId="{364183E4-A3C0-AB4A-A590-BC66CEFF002A}" type="presParOf" srcId="{8644F20C-AFCA-BC4B-BF1A-242D626C4B8A}" destId="{044278E3-E005-894B-9AA5-6F577E07A9B7}" srcOrd="1" destOrd="0" presId="urn:microsoft.com/office/officeart/2005/8/layout/pList1"/>
    <dgm:cxn modelId="{AF583384-7BBB-DB4C-8F72-D0B77C3E036F}" type="presParOf" srcId="{9D2F97DF-28D8-9B4E-8CFC-38FD365F7BFD}" destId="{DEA5D3C2-21AD-6042-8491-61FA521A0F47}" srcOrd="5" destOrd="0" presId="urn:microsoft.com/office/officeart/2005/8/layout/pList1"/>
    <dgm:cxn modelId="{BAE56D84-6116-CC4B-8DC4-6499C5000B27}" type="presParOf" srcId="{9D2F97DF-28D8-9B4E-8CFC-38FD365F7BFD}" destId="{BFE2C0D1-6EDA-374E-9595-DF8DE3E9B567}" srcOrd="6" destOrd="0" presId="urn:microsoft.com/office/officeart/2005/8/layout/pList1"/>
    <dgm:cxn modelId="{044EBA24-6521-B744-9588-4AD6873677ED}" type="presParOf" srcId="{BFE2C0D1-6EDA-374E-9595-DF8DE3E9B567}" destId="{50E9CB2A-7149-794B-8C15-FE94CDAEFD3D}" srcOrd="0" destOrd="0" presId="urn:microsoft.com/office/officeart/2005/8/layout/pList1"/>
    <dgm:cxn modelId="{574FDB78-8B3E-C846-9408-252B04549DC5}" type="presParOf" srcId="{BFE2C0D1-6EDA-374E-9595-DF8DE3E9B567}" destId="{012A01C8-2182-2D49-9B3F-DCE66D9186C4}" srcOrd="1" destOrd="0" presId="urn:microsoft.com/office/officeart/2005/8/layout/pList1"/>
    <dgm:cxn modelId="{CCFCFE65-C449-A746-B824-306358CD218D}" type="presParOf" srcId="{9D2F97DF-28D8-9B4E-8CFC-38FD365F7BFD}" destId="{D339003B-3643-CA41-9AFC-3AD7EA0C86BB}" srcOrd="7" destOrd="0" presId="urn:microsoft.com/office/officeart/2005/8/layout/pList1"/>
    <dgm:cxn modelId="{A6E6BF42-4A4F-AB47-A411-0887B6DC4F4D}" type="presParOf" srcId="{9D2F97DF-28D8-9B4E-8CFC-38FD365F7BFD}" destId="{F2535015-51FD-1847-8DEB-904A1E2968A0}" srcOrd="8" destOrd="0" presId="urn:microsoft.com/office/officeart/2005/8/layout/pList1"/>
    <dgm:cxn modelId="{D20CB2CD-E884-E24B-ACD5-50D79DA9388B}" type="presParOf" srcId="{F2535015-51FD-1847-8DEB-904A1E2968A0}" destId="{26893CC6-649F-A242-8887-570A8A0AA57D}" srcOrd="0" destOrd="0" presId="urn:microsoft.com/office/officeart/2005/8/layout/pList1"/>
    <dgm:cxn modelId="{42A4B157-AAE3-1E4E-94D5-AEF3C6C9D31F}" type="presParOf" srcId="{F2535015-51FD-1847-8DEB-904A1E2968A0}" destId="{D3370329-36DB-4A4E-934E-DAFA737402A5}" srcOrd="1" destOrd="0" presId="urn:microsoft.com/office/officeart/2005/8/layout/pList1"/>
    <dgm:cxn modelId="{13AD7E30-DCC9-B64C-81EC-C65B03DE06F7}" type="presParOf" srcId="{9D2F97DF-28D8-9B4E-8CFC-38FD365F7BFD}" destId="{3BCC83BC-C060-1B45-8BD5-7228463EE7AB}" srcOrd="9" destOrd="0" presId="urn:microsoft.com/office/officeart/2005/8/layout/pList1"/>
    <dgm:cxn modelId="{CB3DE657-A336-C646-8EB2-2E697CA92B3C}" type="presParOf" srcId="{9D2F97DF-28D8-9B4E-8CFC-38FD365F7BFD}" destId="{CF8BAE1D-53B2-0A4F-BF91-473FA2ED19FC}" srcOrd="10" destOrd="0" presId="urn:microsoft.com/office/officeart/2005/8/layout/pList1"/>
    <dgm:cxn modelId="{7FB48862-4C6D-4648-B646-5A107991935F}" type="presParOf" srcId="{CF8BAE1D-53B2-0A4F-BF91-473FA2ED19FC}" destId="{2B3D4153-1512-2948-BE46-578404DAF797}" srcOrd="0" destOrd="0" presId="urn:microsoft.com/office/officeart/2005/8/layout/pList1"/>
    <dgm:cxn modelId="{126A4C59-DC8F-1D4C-9C4F-84155B9E3024}" type="presParOf" srcId="{CF8BAE1D-53B2-0A4F-BF91-473FA2ED19FC}" destId="{BD28EC2A-22F0-7F4E-83AA-13E44C2F3FA6}" srcOrd="1" destOrd="0" presId="urn:microsoft.com/office/officeart/2005/8/layout/pList1"/>
    <dgm:cxn modelId="{917A2EA0-3B76-4D4F-A8C4-DAD7607F2370}" type="presParOf" srcId="{9D2F97DF-28D8-9B4E-8CFC-38FD365F7BFD}" destId="{1B56A0CE-830A-E84E-AAE3-324207A450B5}" srcOrd="11" destOrd="0" presId="urn:microsoft.com/office/officeart/2005/8/layout/pList1"/>
    <dgm:cxn modelId="{AEA36EB9-66F8-1343-AC32-E671423E3772}" type="presParOf" srcId="{9D2F97DF-28D8-9B4E-8CFC-38FD365F7BFD}" destId="{A05D6301-E383-174E-9878-B2E3E157929A}" srcOrd="12" destOrd="0" presId="urn:microsoft.com/office/officeart/2005/8/layout/pList1"/>
    <dgm:cxn modelId="{052F1E7B-1ACF-5540-8578-75E571F69628}" type="presParOf" srcId="{A05D6301-E383-174E-9878-B2E3E157929A}" destId="{3DA29393-1E6E-9D49-B201-C03F9882EDC4}" srcOrd="0" destOrd="0" presId="urn:microsoft.com/office/officeart/2005/8/layout/pList1"/>
    <dgm:cxn modelId="{9A19812D-87CF-E04B-A063-627459CE4035}" type="presParOf" srcId="{A05D6301-E383-174E-9878-B2E3E157929A}" destId="{E6F1D8E0-F72A-8D47-907E-98276FF1CF96}"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F1F6FDF8-90DD-7E4B-81A8-94F9D627FF2D}">
      <dgm:prSet phldrT="[Text]" custT="1"/>
      <dgm:spPr/>
      <dgm:t>
        <a:bodyPr/>
        <a:lstStyle/>
        <a:p>
          <a:endParaRPr lang="en-US" sz="1400" dirty="0">
            <a:latin typeface="Arial" panose="020B0604020202020204" pitchFamily="34" charset="0"/>
            <a:cs typeface="Arial" panose="020B0604020202020204" pitchFamily="34" charset="0"/>
          </a:endParaRPr>
        </a:p>
      </dgm:t>
    </dgm:pt>
    <dgm:pt modelId="{2568CE4E-43AC-3547-8821-36B8C3DB272E}" type="sibTrans" cxnId="{7919E4E8-744E-BA44-BDE0-9B91A076E4F3}">
      <dgm:prSet/>
      <dgm:spPr/>
      <dgm:t>
        <a:bodyPr/>
        <a:lstStyle/>
        <a:p>
          <a:endParaRPr lang="en-US"/>
        </a:p>
      </dgm:t>
    </dgm:pt>
    <dgm:pt modelId="{8B7FEDA4-35F6-D649-9762-F324D1E9AFA3}" type="parTrans" cxnId="{7919E4E8-744E-BA44-BDE0-9B91A076E4F3}">
      <dgm:prSet/>
      <dgm:spPr/>
      <dgm:t>
        <a:bodyPr/>
        <a:lstStyle/>
        <a:p>
          <a:endParaRPr lang="en-US"/>
        </a:p>
      </dgm:t>
    </dgm:pt>
    <dgm:pt modelId="{D39A44BD-DCB8-7E46-967B-2F6FA959FEF5}">
      <dgm:prSet custT="1"/>
      <dgm:spPr/>
      <dgm:t>
        <a:bodyPr/>
        <a:lstStyle/>
        <a:p>
          <a:endParaRPr lang="en-US" sz="1400" dirty="0">
            <a:latin typeface="Arial" panose="020B0604020202020204" pitchFamily="34" charset="0"/>
            <a:cs typeface="Arial" panose="020B0604020202020204" pitchFamily="34" charset="0"/>
          </a:endParaRPr>
        </a:p>
      </dgm:t>
    </dgm:pt>
    <dgm:pt modelId="{AC9B600F-AADB-754F-931C-784E7D40A9D0}" type="parTrans" cxnId="{0BB86FA6-C26C-F94B-A116-07C7C8BE51E0}">
      <dgm:prSet/>
      <dgm:spPr/>
      <dgm:t>
        <a:bodyPr/>
        <a:lstStyle/>
        <a:p>
          <a:endParaRPr lang="en-US"/>
        </a:p>
      </dgm:t>
    </dgm:pt>
    <dgm:pt modelId="{63D1951F-4BC1-AB44-AB4F-5488B420CEA8}" type="sibTrans" cxnId="{0BB86FA6-C26C-F94B-A116-07C7C8BE51E0}">
      <dgm:prSet/>
      <dgm:spPr/>
      <dgm:t>
        <a:bodyPr/>
        <a:lstStyle/>
        <a:p>
          <a:endParaRPr lang="en-US"/>
        </a:p>
      </dgm:t>
    </dgm:pt>
    <dgm:pt modelId="{50CF418D-1609-3946-B6DC-2A30588CD03F}">
      <dgm:prSet custT="1"/>
      <dgm:spPr/>
      <dgm:t>
        <a:bodyPr/>
        <a:lstStyle/>
        <a:p>
          <a:endParaRPr lang="en-US" sz="1400" b="0" i="0" u="none" dirty="0">
            <a:latin typeface="Arial" panose="020B0604020202020204" pitchFamily="34" charset="0"/>
            <a:cs typeface="Arial" panose="020B0604020202020204" pitchFamily="34" charset="0"/>
          </a:endParaRPr>
        </a:p>
      </dgm:t>
    </dgm:pt>
    <dgm:pt modelId="{D28EC395-E240-204A-9B14-3E8B81A46542}" type="parTrans" cxnId="{3280AD0E-F868-0345-9D87-02306A9E97FD}">
      <dgm:prSet/>
      <dgm:spPr/>
      <dgm:t>
        <a:bodyPr/>
        <a:lstStyle/>
        <a:p>
          <a:endParaRPr lang="en-US"/>
        </a:p>
      </dgm:t>
    </dgm:pt>
    <dgm:pt modelId="{90367814-F81F-7B42-B467-7DE56705A48B}" type="sibTrans" cxnId="{3280AD0E-F868-0345-9D87-02306A9E97FD}">
      <dgm:prSet/>
      <dgm:spPr/>
      <dgm:t>
        <a:bodyPr/>
        <a:lstStyle/>
        <a:p>
          <a:endParaRPr lang="en-US"/>
        </a:p>
      </dgm:t>
    </dgm:pt>
    <dgm:pt modelId="{6EBE108C-8580-2D48-9506-A49D42C69267}">
      <dgm:prSet/>
      <dgm:spPr/>
      <dgm:t>
        <a:bodyPr/>
        <a:lstStyle/>
        <a:p>
          <a:endParaRPr lang="en-US" dirty="0"/>
        </a:p>
      </dgm:t>
    </dgm:pt>
    <dgm:pt modelId="{E42857E7-83E0-C748-8BFC-922599C524A2}" type="parTrans" cxnId="{3FD5DAA1-683A-0946-BEE6-5B21B76BF645}">
      <dgm:prSet/>
      <dgm:spPr/>
      <dgm:t>
        <a:bodyPr/>
        <a:lstStyle/>
        <a:p>
          <a:endParaRPr lang="en-US"/>
        </a:p>
      </dgm:t>
    </dgm:pt>
    <dgm:pt modelId="{ABB93006-EBB2-9749-9E67-CA3CDBADC596}" type="sibTrans" cxnId="{3FD5DAA1-683A-0946-BEE6-5B21B76BF645}">
      <dgm:prSet/>
      <dgm:spPr/>
      <dgm:t>
        <a:bodyPr/>
        <a:lstStyle/>
        <a:p>
          <a:endParaRPr lang="en-US"/>
        </a:p>
      </dgm:t>
    </dgm:pt>
    <dgm:pt modelId="{9D2F97DF-28D8-9B4E-8CFC-38FD365F7BFD}" type="pres">
      <dgm:prSet presAssocID="{F5331D0B-631B-6F47-94E4-C5D44120B83E}" presName="Name0" presStyleCnt="0">
        <dgm:presLayoutVars>
          <dgm:dir/>
          <dgm:resizeHandles val="exact"/>
        </dgm:presLayoutVars>
      </dgm:prSet>
      <dgm:spPr/>
    </dgm:pt>
    <dgm:pt modelId="{1901B0F4-9164-B344-A9CE-6EA06306D6A2}" type="pres">
      <dgm:prSet presAssocID="{F1F6FDF8-90DD-7E4B-81A8-94F9D627FF2D}" presName="compNode" presStyleCnt="0"/>
      <dgm:spPr/>
    </dgm:pt>
    <dgm:pt modelId="{FAED9F06-8400-714D-858C-C0C453D5050B}" type="pres">
      <dgm:prSet presAssocID="{F1F6FDF8-90DD-7E4B-81A8-94F9D627FF2D}" presName="pictRect" presStyleLbl="node1" presStyleIdx="0" presStyleCnt="4" custScaleY="110987"/>
      <dgm:spPr>
        <a:blipFill dpi="0" rotWithShape="1">
          <a:blip xmlns:r="http://schemas.openxmlformats.org/officeDocument/2006/relationships" r:embed="rId1" cstate="email">
            <a:extLst>
              <a:ext uri="{28A0092B-C50C-407E-A947-70E740481C1C}">
                <a14:useLocalDpi xmlns:a14="http://schemas.microsoft.com/office/drawing/2010/main"/>
              </a:ext>
            </a:extLst>
          </a:blip>
          <a:srcRect/>
          <a:stretch>
            <a:fillRect t="5576" b="5576"/>
          </a:stretch>
        </a:blipFill>
      </dgm:spPr>
    </dgm:pt>
    <dgm:pt modelId="{7535C538-9845-1749-894C-6A8F7DC6E1AE}" type="pres">
      <dgm:prSet presAssocID="{F1F6FDF8-90DD-7E4B-81A8-94F9D627FF2D}" presName="textRect" presStyleLbl="revTx" presStyleIdx="0" presStyleCnt="4" custScaleY="14718" custLinFactNeighborX="-3863" custLinFactNeighborY="-36445">
        <dgm:presLayoutVars>
          <dgm:bulletEnabled val="1"/>
        </dgm:presLayoutVars>
      </dgm:prSet>
      <dgm:spPr/>
    </dgm:pt>
    <dgm:pt modelId="{46C41D83-2B6F-3D45-8BEB-1CC82103F0C0}" type="pres">
      <dgm:prSet presAssocID="{2568CE4E-43AC-3547-8821-36B8C3DB272E}" presName="sibTrans" presStyleLbl="sibTrans2D1" presStyleIdx="0" presStyleCnt="0"/>
      <dgm:spPr/>
    </dgm:pt>
    <dgm:pt modelId="{69EAB03B-8466-9745-AB8B-9E60E8052EB6}" type="pres">
      <dgm:prSet presAssocID="{6EBE108C-8580-2D48-9506-A49D42C69267}" presName="compNode" presStyleCnt="0"/>
      <dgm:spPr/>
    </dgm:pt>
    <dgm:pt modelId="{A91BF1FD-BF7F-CF4B-BC90-BABFA8B65EA0}" type="pres">
      <dgm:prSet presAssocID="{6EBE108C-8580-2D48-9506-A49D42C69267}" presName="pictRect" presStyleLbl="node1" presStyleIdx="1" presStyleCnt="4" custLinFactNeighborX="-1292" custLinFactNeighborY="11298"/>
      <dgm:spPr>
        <a:blipFill rotWithShape="1">
          <a:blip xmlns:r="http://schemas.openxmlformats.org/officeDocument/2006/relationships" r:embed="rId2" cstate="email">
            <a:extLst>
              <a:ext uri="{28A0092B-C50C-407E-A947-70E740481C1C}">
                <a14:useLocalDpi xmlns:a14="http://schemas.microsoft.com/office/drawing/2010/main"/>
              </a:ext>
            </a:extLst>
          </a:blip>
          <a:srcRect/>
          <a:stretch>
            <a:fillRect/>
          </a:stretch>
        </a:blipFill>
      </dgm:spPr>
    </dgm:pt>
    <dgm:pt modelId="{8D8981C6-889D-024E-8381-3C8BF591340F}" type="pres">
      <dgm:prSet presAssocID="{6EBE108C-8580-2D48-9506-A49D42C69267}" presName="textRect" presStyleLbl="revTx" presStyleIdx="1" presStyleCnt="4">
        <dgm:presLayoutVars>
          <dgm:bulletEnabled val="1"/>
        </dgm:presLayoutVars>
      </dgm:prSet>
      <dgm:spPr/>
    </dgm:pt>
    <dgm:pt modelId="{6A165173-6E2C-1A45-BD77-EC20E96B5C2D}" type="pres">
      <dgm:prSet presAssocID="{ABB93006-EBB2-9749-9E67-CA3CDBADC596}" presName="sibTrans" presStyleLbl="sibTrans2D1" presStyleIdx="0" presStyleCnt="0"/>
      <dgm:spPr/>
    </dgm:pt>
    <dgm:pt modelId="{4A2B638F-882A-954E-A617-304FFA83F5BD}" type="pres">
      <dgm:prSet presAssocID="{D39A44BD-DCB8-7E46-967B-2F6FA959FEF5}" presName="compNode" presStyleCnt="0"/>
      <dgm:spPr/>
    </dgm:pt>
    <dgm:pt modelId="{C03B9519-41F1-6549-97F8-6D676F191F12}" type="pres">
      <dgm:prSet presAssocID="{D39A44BD-DCB8-7E46-967B-2F6FA959FEF5}" presName="pictRect" presStyleLbl="node1" presStyleIdx="2" presStyleCnt="4" custLinFactNeighborX="-1828" custLinFactNeighborY="9898"/>
      <dgm:spPr>
        <a:blipFill rotWithShape="1">
          <a:blip xmlns:r="http://schemas.openxmlformats.org/officeDocument/2006/relationships" r:embed="rId3" cstate="email">
            <a:extLst>
              <a:ext uri="{28A0092B-C50C-407E-A947-70E740481C1C}">
                <a14:useLocalDpi xmlns:a14="http://schemas.microsoft.com/office/drawing/2010/main"/>
              </a:ext>
            </a:extLst>
          </a:blip>
          <a:srcRect/>
          <a:stretch>
            <a:fillRect/>
          </a:stretch>
        </a:blipFill>
      </dgm:spPr>
    </dgm:pt>
    <dgm:pt modelId="{02BF113A-BF15-4846-8F2B-2357670A7009}" type="pres">
      <dgm:prSet presAssocID="{D39A44BD-DCB8-7E46-967B-2F6FA959FEF5}" presName="textRect" presStyleLbl="revTx" presStyleIdx="2" presStyleCnt="4">
        <dgm:presLayoutVars>
          <dgm:bulletEnabled val="1"/>
        </dgm:presLayoutVars>
      </dgm:prSet>
      <dgm:spPr/>
    </dgm:pt>
    <dgm:pt modelId="{9210F9EE-7A27-7147-BEA7-4E4A1D384A33}" type="pres">
      <dgm:prSet presAssocID="{63D1951F-4BC1-AB44-AB4F-5488B420CEA8}" presName="sibTrans" presStyleLbl="sibTrans2D1" presStyleIdx="0" presStyleCnt="0"/>
      <dgm:spPr/>
    </dgm:pt>
    <dgm:pt modelId="{FAC16849-4A25-4B43-A166-09604FC97BF6}" type="pres">
      <dgm:prSet presAssocID="{50CF418D-1609-3946-B6DC-2A30588CD03F}" presName="compNode" presStyleCnt="0"/>
      <dgm:spPr/>
    </dgm:pt>
    <dgm:pt modelId="{D905B42A-6F02-8446-AB0C-C8F4BDD85172}" type="pres">
      <dgm:prSet presAssocID="{50CF418D-1609-3946-B6DC-2A30588CD03F}" presName="pictRect" presStyleLbl="node1" presStyleIdx="3" presStyleCnt="4" custScaleY="109011" custLinFactNeighborX="-715" custLinFactNeighborY="12528"/>
      <dgm:spPr>
        <a:blipFill dpi="0" rotWithShape="1">
          <a:blip xmlns:r="http://schemas.openxmlformats.org/officeDocument/2006/relationships" r:embed="rId4" cstate="email">
            <a:extLst>
              <a:ext uri="{28A0092B-C50C-407E-A947-70E740481C1C}">
                <a14:useLocalDpi xmlns:a14="http://schemas.microsoft.com/office/drawing/2010/main"/>
              </a:ext>
            </a:extLst>
          </a:blip>
          <a:srcRect/>
          <a:stretch>
            <a:fillRect l="2387" t="8044" r="2387" b="8044"/>
          </a:stretch>
        </a:blipFill>
      </dgm:spPr>
    </dgm:pt>
    <dgm:pt modelId="{C0A832D4-A061-DF44-879D-CA41A1E00BD9}" type="pres">
      <dgm:prSet presAssocID="{50CF418D-1609-3946-B6DC-2A30588CD03F}" presName="textRect" presStyleLbl="revTx" presStyleIdx="3" presStyleCnt="4">
        <dgm:presLayoutVars>
          <dgm:bulletEnabled val="1"/>
        </dgm:presLayoutVars>
      </dgm:prSet>
      <dgm:spPr/>
    </dgm:pt>
  </dgm:ptLst>
  <dgm:cxnLst>
    <dgm:cxn modelId="{3280AD0E-F868-0345-9D87-02306A9E97FD}" srcId="{F5331D0B-631B-6F47-94E4-C5D44120B83E}" destId="{50CF418D-1609-3946-B6DC-2A30588CD03F}" srcOrd="3" destOrd="0" parTransId="{D28EC395-E240-204A-9B14-3E8B81A46542}" sibTransId="{90367814-F81F-7B42-B467-7DE56705A48B}"/>
    <dgm:cxn modelId="{5BD1BF1D-2F17-1E48-81A8-7A130A672A82}" type="presOf" srcId="{F1F6FDF8-90DD-7E4B-81A8-94F9D627FF2D}" destId="{7535C538-9845-1749-894C-6A8F7DC6E1AE}" srcOrd="0" destOrd="0" presId="urn:microsoft.com/office/officeart/2005/8/layout/pList1"/>
    <dgm:cxn modelId="{ECE29C1E-1991-E146-AA9B-76A6BC498177}" type="presOf" srcId="{63D1951F-4BC1-AB44-AB4F-5488B420CEA8}" destId="{9210F9EE-7A27-7147-BEA7-4E4A1D384A33}" srcOrd="0" destOrd="0" presId="urn:microsoft.com/office/officeart/2005/8/layout/pList1"/>
    <dgm:cxn modelId="{06ACD373-67C9-654C-8E6E-85C3A9439634}" type="presOf" srcId="{ABB93006-EBB2-9749-9E67-CA3CDBADC596}" destId="{6A165173-6E2C-1A45-BD77-EC20E96B5C2D}" srcOrd="0" destOrd="0" presId="urn:microsoft.com/office/officeart/2005/8/layout/pList1"/>
    <dgm:cxn modelId="{05C8D076-E5E9-EA4E-A7DB-EF6C7506A619}" type="presOf" srcId="{D39A44BD-DCB8-7E46-967B-2F6FA959FEF5}" destId="{02BF113A-BF15-4846-8F2B-2357670A7009}" srcOrd="0" destOrd="0" presId="urn:microsoft.com/office/officeart/2005/8/layout/pList1"/>
    <dgm:cxn modelId="{25030498-999B-5449-B80B-817CA6C93C72}" type="presOf" srcId="{F5331D0B-631B-6F47-94E4-C5D44120B83E}" destId="{9D2F97DF-28D8-9B4E-8CFC-38FD365F7BFD}" srcOrd="0" destOrd="0" presId="urn:microsoft.com/office/officeart/2005/8/layout/pList1"/>
    <dgm:cxn modelId="{3FD5DAA1-683A-0946-BEE6-5B21B76BF645}" srcId="{F5331D0B-631B-6F47-94E4-C5D44120B83E}" destId="{6EBE108C-8580-2D48-9506-A49D42C69267}" srcOrd="1" destOrd="0" parTransId="{E42857E7-83E0-C748-8BFC-922599C524A2}" sibTransId="{ABB93006-EBB2-9749-9E67-CA3CDBADC596}"/>
    <dgm:cxn modelId="{0BB86FA6-C26C-F94B-A116-07C7C8BE51E0}" srcId="{F5331D0B-631B-6F47-94E4-C5D44120B83E}" destId="{D39A44BD-DCB8-7E46-967B-2F6FA959FEF5}" srcOrd="2" destOrd="0" parTransId="{AC9B600F-AADB-754F-931C-784E7D40A9D0}" sibTransId="{63D1951F-4BC1-AB44-AB4F-5488B420CEA8}"/>
    <dgm:cxn modelId="{C289BDA8-A040-A943-A979-47A6531F11AF}" type="presOf" srcId="{50CF418D-1609-3946-B6DC-2A30588CD03F}" destId="{C0A832D4-A061-DF44-879D-CA41A1E00BD9}" srcOrd="0" destOrd="0" presId="urn:microsoft.com/office/officeart/2005/8/layout/pList1"/>
    <dgm:cxn modelId="{535975D9-9828-9C40-8CF0-DCC23B23DC8B}" type="presOf" srcId="{2568CE4E-43AC-3547-8821-36B8C3DB272E}" destId="{46C41D83-2B6F-3D45-8BEB-1CC82103F0C0}" srcOrd="0" destOrd="0" presId="urn:microsoft.com/office/officeart/2005/8/layout/pList1"/>
    <dgm:cxn modelId="{7919E4E8-744E-BA44-BDE0-9B91A076E4F3}" srcId="{F5331D0B-631B-6F47-94E4-C5D44120B83E}" destId="{F1F6FDF8-90DD-7E4B-81A8-94F9D627FF2D}" srcOrd="0" destOrd="0" parTransId="{8B7FEDA4-35F6-D649-9762-F324D1E9AFA3}" sibTransId="{2568CE4E-43AC-3547-8821-36B8C3DB272E}"/>
    <dgm:cxn modelId="{42B17FFC-E347-9F41-84BF-99B2AE6D4514}" type="presOf" srcId="{6EBE108C-8580-2D48-9506-A49D42C69267}" destId="{8D8981C6-889D-024E-8381-3C8BF591340F}" srcOrd="0" destOrd="0" presId="urn:microsoft.com/office/officeart/2005/8/layout/pList1"/>
    <dgm:cxn modelId="{11A85F9E-5CA5-1041-8019-66107E46DAC2}" type="presParOf" srcId="{9D2F97DF-28D8-9B4E-8CFC-38FD365F7BFD}" destId="{1901B0F4-9164-B344-A9CE-6EA06306D6A2}" srcOrd="0" destOrd="0" presId="urn:microsoft.com/office/officeart/2005/8/layout/pList1"/>
    <dgm:cxn modelId="{00A60EF4-4433-AF49-AE11-E1890CA79E00}" type="presParOf" srcId="{1901B0F4-9164-B344-A9CE-6EA06306D6A2}" destId="{FAED9F06-8400-714D-858C-C0C453D5050B}" srcOrd="0" destOrd="0" presId="urn:microsoft.com/office/officeart/2005/8/layout/pList1"/>
    <dgm:cxn modelId="{B7BAB28E-9515-4745-AAAC-F3F8451A6161}" type="presParOf" srcId="{1901B0F4-9164-B344-A9CE-6EA06306D6A2}" destId="{7535C538-9845-1749-894C-6A8F7DC6E1AE}" srcOrd="1" destOrd="0" presId="urn:microsoft.com/office/officeart/2005/8/layout/pList1"/>
    <dgm:cxn modelId="{E6FF699F-FC77-774E-B7E5-E470E0878F2F}" type="presParOf" srcId="{9D2F97DF-28D8-9B4E-8CFC-38FD365F7BFD}" destId="{46C41D83-2B6F-3D45-8BEB-1CC82103F0C0}" srcOrd="1" destOrd="0" presId="urn:microsoft.com/office/officeart/2005/8/layout/pList1"/>
    <dgm:cxn modelId="{1B35F62B-52DC-D541-AADC-BF1A327A84F5}" type="presParOf" srcId="{9D2F97DF-28D8-9B4E-8CFC-38FD365F7BFD}" destId="{69EAB03B-8466-9745-AB8B-9E60E8052EB6}" srcOrd="2" destOrd="0" presId="urn:microsoft.com/office/officeart/2005/8/layout/pList1"/>
    <dgm:cxn modelId="{91DD4F6A-1D80-3C4A-8760-BB2EC0EC4FCA}" type="presParOf" srcId="{69EAB03B-8466-9745-AB8B-9E60E8052EB6}" destId="{A91BF1FD-BF7F-CF4B-BC90-BABFA8B65EA0}" srcOrd="0" destOrd="0" presId="urn:microsoft.com/office/officeart/2005/8/layout/pList1"/>
    <dgm:cxn modelId="{5D7DAAFC-6A97-4141-8711-7FAFB8720513}" type="presParOf" srcId="{69EAB03B-8466-9745-AB8B-9E60E8052EB6}" destId="{8D8981C6-889D-024E-8381-3C8BF591340F}" srcOrd="1" destOrd="0" presId="urn:microsoft.com/office/officeart/2005/8/layout/pList1"/>
    <dgm:cxn modelId="{465F1071-FFE9-3A4F-ABE6-0CC9C4B24428}" type="presParOf" srcId="{9D2F97DF-28D8-9B4E-8CFC-38FD365F7BFD}" destId="{6A165173-6E2C-1A45-BD77-EC20E96B5C2D}" srcOrd="3" destOrd="0" presId="urn:microsoft.com/office/officeart/2005/8/layout/pList1"/>
    <dgm:cxn modelId="{7B4EC9D3-39BD-E04B-8AB0-B0820854E7AF}" type="presParOf" srcId="{9D2F97DF-28D8-9B4E-8CFC-38FD365F7BFD}" destId="{4A2B638F-882A-954E-A617-304FFA83F5BD}" srcOrd="4" destOrd="0" presId="urn:microsoft.com/office/officeart/2005/8/layout/pList1"/>
    <dgm:cxn modelId="{3A9BD15E-2CAA-A94F-A6EE-CFBD6D415C14}" type="presParOf" srcId="{4A2B638F-882A-954E-A617-304FFA83F5BD}" destId="{C03B9519-41F1-6549-97F8-6D676F191F12}" srcOrd="0" destOrd="0" presId="urn:microsoft.com/office/officeart/2005/8/layout/pList1"/>
    <dgm:cxn modelId="{CE6258E8-5859-3B44-8C1B-5334024A5D8D}" type="presParOf" srcId="{4A2B638F-882A-954E-A617-304FFA83F5BD}" destId="{02BF113A-BF15-4846-8F2B-2357670A7009}" srcOrd="1" destOrd="0" presId="urn:microsoft.com/office/officeart/2005/8/layout/pList1"/>
    <dgm:cxn modelId="{4DBEDD28-9474-2741-A199-37AAF41DF3BF}" type="presParOf" srcId="{9D2F97DF-28D8-9B4E-8CFC-38FD365F7BFD}" destId="{9210F9EE-7A27-7147-BEA7-4E4A1D384A33}" srcOrd="5" destOrd="0" presId="urn:microsoft.com/office/officeart/2005/8/layout/pList1"/>
    <dgm:cxn modelId="{F00AA4B2-AF21-9240-8B3A-5A88181A7FFA}" type="presParOf" srcId="{9D2F97DF-28D8-9B4E-8CFC-38FD365F7BFD}" destId="{FAC16849-4A25-4B43-A166-09604FC97BF6}" srcOrd="6" destOrd="0" presId="urn:microsoft.com/office/officeart/2005/8/layout/pList1"/>
    <dgm:cxn modelId="{763CE04D-DB06-5641-8FEB-986CDCF3D2A0}" type="presParOf" srcId="{FAC16849-4A25-4B43-A166-09604FC97BF6}" destId="{D905B42A-6F02-8446-AB0C-C8F4BDD85172}" srcOrd="0" destOrd="0" presId="urn:microsoft.com/office/officeart/2005/8/layout/pList1"/>
    <dgm:cxn modelId="{6F5561E9-2A93-DB43-A304-E350753EB48D}" type="presParOf" srcId="{FAC16849-4A25-4B43-A166-09604FC97BF6}" destId="{C0A832D4-A061-DF44-879D-CA41A1E00BD9}"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F1F6FDF8-90DD-7E4B-81A8-94F9D627FF2D}">
      <dgm:prSet phldrT="[Text]" custT="1"/>
      <dgm:spPr/>
      <dgm:t>
        <a:bodyPr/>
        <a:lstStyle/>
        <a:p>
          <a:endParaRPr lang="en-US" sz="1400" dirty="0">
            <a:latin typeface="Arial" panose="020B0604020202020204" pitchFamily="34" charset="0"/>
            <a:cs typeface="Arial" panose="020B0604020202020204" pitchFamily="34" charset="0"/>
          </a:endParaRPr>
        </a:p>
      </dgm:t>
    </dgm:pt>
    <dgm:pt modelId="{2568CE4E-43AC-3547-8821-36B8C3DB272E}" type="sibTrans" cxnId="{7919E4E8-744E-BA44-BDE0-9B91A076E4F3}">
      <dgm:prSet/>
      <dgm:spPr/>
      <dgm:t>
        <a:bodyPr/>
        <a:lstStyle/>
        <a:p>
          <a:endParaRPr lang="en-US"/>
        </a:p>
      </dgm:t>
    </dgm:pt>
    <dgm:pt modelId="{8B7FEDA4-35F6-D649-9762-F324D1E9AFA3}" type="parTrans" cxnId="{7919E4E8-744E-BA44-BDE0-9B91A076E4F3}">
      <dgm:prSet/>
      <dgm:spPr/>
      <dgm:t>
        <a:bodyPr/>
        <a:lstStyle/>
        <a:p>
          <a:endParaRPr lang="en-US"/>
        </a:p>
      </dgm:t>
    </dgm:pt>
    <dgm:pt modelId="{D43007CC-6364-DB4C-B370-372692CD786D}">
      <dgm:prSet custT="1"/>
      <dgm:spPr/>
      <dgm:t>
        <a:bodyPr/>
        <a:lstStyle/>
        <a:p>
          <a:r>
            <a:rPr lang="en-US" sz="1200" dirty="0">
              <a:latin typeface="Arial" panose="020B0604020202020204" pitchFamily="34" charset="0"/>
              <a:cs typeface="Arial" panose="020B0604020202020204" pitchFamily="34" charset="0"/>
            </a:rPr>
            <a:t>Enthesitis in the </a:t>
          </a:r>
          <a:r>
            <a:rPr lang="en-US" sz="1200" b="0" i="0" u="none" dirty="0">
              <a:latin typeface="Arial" panose="020B0604020202020204" pitchFamily="34" charset="0"/>
              <a:cs typeface="Arial" panose="020B0604020202020204" pitchFamily="34" charset="0"/>
            </a:rPr>
            <a:t>patellar tendon (arrow)</a:t>
          </a:r>
          <a:endParaRPr lang="en-US" sz="1200" dirty="0">
            <a:latin typeface="Arial" panose="020B0604020202020204" pitchFamily="34" charset="0"/>
            <a:cs typeface="Arial" panose="020B0604020202020204" pitchFamily="34" charset="0"/>
          </a:endParaRPr>
        </a:p>
      </dgm:t>
    </dgm:pt>
    <dgm:pt modelId="{EAEB5CEB-2CAB-3342-A44B-01AD7F048300}" type="parTrans" cxnId="{D6A2BDC6-3C78-BE45-B88E-DFF5738B3098}">
      <dgm:prSet/>
      <dgm:spPr/>
      <dgm:t>
        <a:bodyPr/>
        <a:lstStyle/>
        <a:p>
          <a:endParaRPr lang="en-US"/>
        </a:p>
      </dgm:t>
    </dgm:pt>
    <dgm:pt modelId="{947B7D30-336C-C349-99B7-CD094012560D}" type="sibTrans" cxnId="{D6A2BDC6-3C78-BE45-B88E-DFF5738B3098}">
      <dgm:prSet/>
      <dgm:spPr/>
      <dgm:t>
        <a:bodyPr/>
        <a:lstStyle/>
        <a:p>
          <a:endParaRPr lang="en-US"/>
        </a:p>
      </dgm:t>
    </dgm:pt>
    <dgm:pt modelId="{8BFEA465-5334-CA45-84EF-FA43DF35DB69}">
      <dgm:prSet custT="1"/>
      <dgm:spPr/>
      <dgm:t>
        <a:bodyPr/>
        <a:lstStyle/>
        <a:p>
          <a:r>
            <a:rPr lang="en-US" sz="1200" dirty="0">
              <a:latin typeface="Arial" panose="020B0604020202020204" pitchFamily="34" charset="0"/>
              <a:cs typeface="Arial" panose="020B0604020202020204" pitchFamily="34" charset="0"/>
            </a:rPr>
            <a:t>Radiological enthesophytes at the plantar fascia (arrow)</a:t>
          </a:r>
        </a:p>
      </dgm:t>
    </dgm:pt>
    <dgm:pt modelId="{9B607F40-29DB-D344-902C-99AD0037CFAD}" type="parTrans" cxnId="{9B6E9791-9E6C-1E4B-9FCA-94000AD57A72}">
      <dgm:prSet/>
      <dgm:spPr/>
      <dgm:t>
        <a:bodyPr/>
        <a:lstStyle/>
        <a:p>
          <a:endParaRPr lang="en-US"/>
        </a:p>
      </dgm:t>
    </dgm:pt>
    <dgm:pt modelId="{43B24ADD-3B0B-A14E-8B20-FC82DA60F390}" type="sibTrans" cxnId="{9B6E9791-9E6C-1E4B-9FCA-94000AD57A72}">
      <dgm:prSet/>
      <dgm:spPr/>
      <dgm:t>
        <a:bodyPr/>
        <a:lstStyle/>
        <a:p>
          <a:endParaRPr lang="en-US"/>
        </a:p>
      </dgm:t>
    </dgm:pt>
    <dgm:pt modelId="{5A840391-D4D8-E74D-BEF1-1DC0C60D9734}">
      <dgm:prSet custT="1"/>
      <dgm:spPr/>
      <dgm:t>
        <a:bodyPr/>
        <a:lstStyle/>
        <a:p>
          <a:r>
            <a:rPr lang="en-US" sz="1200" dirty="0">
              <a:latin typeface="Arial" panose="020B0604020202020204" pitchFamily="34" charset="0"/>
              <a:cs typeface="Arial" panose="020B0604020202020204" pitchFamily="34" charset="0"/>
            </a:rPr>
            <a:t>Radiological enthesophytes at the iliac crest (yellow arrow) and sacroiliitis (white arrow)</a:t>
          </a:r>
        </a:p>
      </dgm:t>
    </dgm:pt>
    <dgm:pt modelId="{33E172E0-BA29-5A49-B7E1-D707A28DF24F}" type="parTrans" cxnId="{30A074BE-EAB3-4341-BA81-60B3ED1BBBE5}">
      <dgm:prSet/>
      <dgm:spPr/>
      <dgm:t>
        <a:bodyPr/>
        <a:lstStyle/>
        <a:p>
          <a:endParaRPr lang="en-US"/>
        </a:p>
      </dgm:t>
    </dgm:pt>
    <dgm:pt modelId="{7B52EA45-4D7B-7E41-BFFB-5840D0058D96}" type="sibTrans" cxnId="{30A074BE-EAB3-4341-BA81-60B3ED1BBBE5}">
      <dgm:prSet/>
      <dgm:spPr/>
      <dgm:t>
        <a:bodyPr/>
        <a:lstStyle/>
        <a:p>
          <a:endParaRPr lang="en-US"/>
        </a:p>
      </dgm:t>
    </dgm:pt>
    <dgm:pt modelId="{6FE2773F-032A-DD4B-8A4E-A93092188598}">
      <dgm:prSet phldrT="[Text]" custT="1"/>
      <dgm:spPr/>
      <dgm:t>
        <a:bodyPr/>
        <a:lstStyle/>
        <a:p>
          <a:r>
            <a:rPr lang="en-US" sz="1200" dirty="0">
              <a:latin typeface="Arial" panose="020B0604020202020204" pitchFamily="34" charset="0"/>
              <a:cs typeface="Arial" panose="020B0604020202020204" pitchFamily="34" charset="0"/>
            </a:rPr>
            <a:t>Enthesitis at the </a:t>
          </a:r>
          <a:r>
            <a:rPr lang="en-US" sz="1200" b="0" i="0" u="none" dirty="0">
              <a:latin typeface="Arial" panose="020B0604020202020204" pitchFamily="34" charset="0"/>
              <a:cs typeface="Arial" panose="020B0604020202020204" pitchFamily="34" charset="0"/>
            </a:rPr>
            <a:t>extensor tendon on the foot dorsum (arrows)</a:t>
          </a:r>
          <a:endParaRPr lang="en-US" sz="1200" dirty="0">
            <a:latin typeface="Arial" panose="020B0604020202020204" pitchFamily="34" charset="0"/>
            <a:cs typeface="Arial" panose="020B0604020202020204" pitchFamily="34" charset="0"/>
          </a:endParaRPr>
        </a:p>
      </dgm:t>
    </dgm:pt>
    <dgm:pt modelId="{18B4597C-948D-414B-8C31-89E5D650C6D2}" type="parTrans" cxnId="{664703A5-DAC8-8A4F-AF81-F6129454EA7B}">
      <dgm:prSet/>
      <dgm:spPr/>
      <dgm:t>
        <a:bodyPr/>
        <a:lstStyle/>
        <a:p>
          <a:endParaRPr lang="en-US"/>
        </a:p>
      </dgm:t>
    </dgm:pt>
    <dgm:pt modelId="{9E499217-D54A-954C-A57B-D2F620645368}" type="sibTrans" cxnId="{664703A5-DAC8-8A4F-AF81-F6129454EA7B}">
      <dgm:prSet/>
      <dgm:spPr/>
      <dgm:t>
        <a:bodyPr/>
        <a:lstStyle/>
        <a:p>
          <a:endParaRPr lang="en-US"/>
        </a:p>
      </dgm:t>
    </dgm:pt>
    <dgm:pt modelId="{2DA3A098-137D-FA4A-BA67-34F083B4BA77}">
      <dgm:prSet/>
      <dgm:spPr/>
      <dgm:t>
        <a:bodyPr/>
        <a:lstStyle/>
        <a:p>
          <a:endParaRPr lang="en-US" dirty="0"/>
        </a:p>
      </dgm:t>
    </dgm:pt>
    <dgm:pt modelId="{D31555FE-6E62-0F4B-A51E-58B02A43DDC1}" type="parTrans" cxnId="{ACE096EA-29D1-0344-9AF3-982E7298EAFB}">
      <dgm:prSet/>
      <dgm:spPr/>
      <dgm:t>
        <a:bodyPr/>
        <a:lstStyle/>
        <a:p>
          <a:endParaRPr lang="en-US"/>
        </a:p>
      </dgm:t>
    </dgm:pt>
    <dgm:pt modelId="{48554CF1-AB59-F54C-9D44-E1282F918D9E}" type="sibTrans" cxnId="{ACE096EA-29D1-0344-9AF3-982E7298EAFB}">
      <dgm:prSet/>
      <dgm:spPr/>
      <dgm:t>
        <a:bodyPr/>
        <a:lstStyle/>
        <a:p>
          <a:endParaRPr lang="en-US"/>
        </a:p>
      </dgm:t>
    </dgm:pt>
    <dgm:pt modelId="{9D2F97DF-28D8-9B4E-8CFC-38FD365F7BFD}" type="pres">
      <dgm:prSet presAssocID="{F5331D0B-631B-6F47-94E4-C5D44120B83E}" presName="Name0" presStyleCnt="0">
        <dgm:presLayoutVars>
          <dgm:dir/>
          <dgm:resizeHandles val="exact"/>
        </dgm:presLayoutVars>
      </dgm:prSet>
      <dgm:spPr/>
    </dgm:pt>
    <dgm:pt modelId="{1901B0F4-9164-B344-A9CE-6EA06306D6A2}" type="pres">
      <dgm:prSet presAssocID="{F1F6FDF8-90DD-7E4B-81A8-94F9D627FF2D}" presName="compNode" presStyleCnt="0"/>
      <dgm:spPr/>
    </dgm:pt>
    <dgm:pt modelId="{FAED9F06-8400-714D-858C-C0C453D5050B}" type="pres">
      <dgm:prSet presAssocID="{F1F6FDF8-90DD-7E4B-81A8-94F9D627FF2D}" presName="pictRect" presStyleLbl="node1" presStyleIdx="0" presStyleCnt="6"/>
      <dgm:spPr>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pt>
    <dgm:pt modelId="{7535C538-9845-1749-894C-6A8F7DC6E1AE}" type="pres">
      <dgm:prSet presAssocID="{F1F6FDF8-90DD-7E4B-81A8-94F9D627FF2D}" presName="textRect" presStyleLbl="revTx" presStyleIdx="0" presStyleCnt="6" custScaleY="14718" custLinFactNeighborX="-3863" custLinFactNeighborY="-36445">
        <dgm:presLayoutVars>
          <dgm:bulletEnabled val="1"/>
        </dgm:presLayoutVars>
      </dgm:prSet>
      <dgm:spPr/>
    </dgm:pt>
    <dgm:pt modelId="{46C41D83-2B6F-3D45-8BEB-1CC82103F0C0}" type="pres">
      <dgm:prSet presAssocID="{2568CE4E-43AC-3547-8821-36B8C3DB272E}" presName="sibTrans" presStyleLbl="sibTrans2D1" presStyleIdx="0" presStyleCnt="0"/>
      <dgm:spPr/>
    </dgm:pt>
    <dgm:pt modelId="{2E34D90C-E6B2-C145-BFC8-279DCB8ABF5D}" type="pres">
      <dgm:prSet presAssocID="{2DA3A098-137D-FA4A-BA67-34F083B4BA77}" presName="compNode" presStyleCnt="0"/>
      <dgm:spPr/>
    </dgm:pt>
    <dgm:pt modelId="{7D687F92-DCC4-7E45-928A-6B0EB6275409}" type="pres">
      <dgm:prSet presAssocID="{2DA3A098-137D-FA4A-BA67-34F083B4BA77}" presName="pictRect" presStyleLbl="node1" presStyleIdx="1" presStyleCnt="6" custLinFactNeighborX="-3732" custLinFactNeighborY="9364"/>
      <dgm:spPr>
        <a:blipFill rotWithShape="1">
          <a:blip xmlns:r="http://schemas.openxmlformats.org/officeDocument/2006/relationships" r:embed="rId2" cstate="email">
            <a:extLst>
              <a:ext uri="{28A0092B-C50C-407E-A947-70E740481C1C}">
                <a14:useLocalDpi xmlns:a14="http://schemas.microsoft.com/office/drawing/2010/main"/>
              </a:ext>
            </a:extLst>
          </a:blip>
          <a:srcRect/>
          <a:stretch>
            <a:fillRect/>
          </a:stretch>
        </a:blipFill>
      </dgm:spPr>
    </dgm:pt>
    <dgm:pt modelId="{4FB9A0E7-D290-8D43-8E0F-77943A3E79CF}" type="pres">
      <dgm:prSet presAssocID="{2DA3A098-137D-FA4A-BA67-34F083B4BA77}" presName="textRect" presStyleLbl="revTx" presStyleIdx="1" presStyleCnt="6">
        <dgm:presLayoutVars>
          <dgm:bulletEnabled val="1"/>
        </dgm:presLayoutVars>
      </dgm:prSet>
      <dgm:spPr/>
    </dgm:pt>
    <dgm:pt modelId="{E49B744F-0E89-EB43-A414-5E44EFDFEBD8}" type="pres">
      <dgm:prSet presAssocID="{48554CF1-AB59-F54C-9D44-E1282F918D9E}" presName="sibTrans" presStyleLbl="sibTrans2D1" presStyleIdx="0" presStyleCnt="0"/>
      <dgm:spPr/>
    </dgm:pt>
    <dgm:pt modelId="{6548F392-8AA4-104F-AF23-942F34A00C0E}" type="pres">
      <dgm:prSet presAssocID="{6FE2773F-032A-DD4B-8A4E-A93092188598}" presName="compNode" presStyleCnt="0"/>
      <dgm:spPr/>
    </dgm:pt>
    <dgm:pt modelId="{14DAC7EC-E443-3043-B47D-4C387702DC2C}" type="pres">
      <dgm:prSet presAssocID="{6FE2773F-032A-DD4B-8A4E-A93092188598}" presName="pictRect" presStyleLbl="node1" presStyleIdx="2" presStyleCnt="6" custLinFactNeighborX="1944" custLinFactNeighborY="6975"/>
      <dgm:spPr>
        <a:blipFill rotWithShape="1">
          <a:blip xmlns:r="http://schemas.openxmlformats.org/officeDocument/2006/relationships" r:embed="rId3" cstate="email">
            <a:extLst>
              <a:ext uri="{28A0092B-C50C-407E-A947-70E740481C1C}">
                <a14:useLocalDpi xmlns:a14="http://schemas.microsoft.com/office/drawing/2010/main"/>
              </a:ext>
            </a:extLst>
          </a:blip>
          <a:srcRect/>
          <a:stretch>
            <a:fillRect/>
          </a:stretch>
        </a:blipFill>
      </dgm:spPr>
    </dgm:pt>
    <dgm:pt modelId="{E34B01FA-6FBB-C540-973D-1A5735090826}" type="pres">
      <dgm:prSet presAssocID="{6FE2773F-032A-DD4B-8A4E-A93092188598}" presName="textRect" presStyleLbl="revTx" presStyleIdx="2" presStyleCnt="6" custLinFactNeighborX="1944" custLinFactNeighborY="25937">
        <dgm:presLayoutVars>
          <dgm:bulletEnabled val="1"/>
        </dgm:presLayoutVars>
      </dgm:prSet>
      <dgm:spPr/>
    </dgm:pt>
    <dgm:pt modelId="{9FE60DB4-57A7-644C-BF9A-1A6569CB6296}" type="pres">
      <dgm:prSet presAssocID="{9E499217-D54A-954C-A57B-D2F620645368}" presName="sibTrans" presStyleLbl="sibTrans2D1" presStyleIdx="0" presStyleCnt="0"/>
      <dgm:spPr/>
    </dgm:pt>
    <dgm:pt modelId="{AFB7EBAA-BD09-6647-A5FE-98A045103382}" type="pres">
      <dgm:prSet presAssocID="{D43007CC-6364-DB4C-B370-372692CD786D}" presName="compNode" presStyleCnt="0"/>
      <dgm:spPr/>
    </dgm:pt>
    <dgm:pt modelId="{0730B81A-FF22-9941-98CA-42F7B356F1A0}" type="pres">
      <dgm:prSet presAssocID="{D43007CC-6364-DB4C-B370-372692CD786D}" presName="pictRect" presStyleLbl="node1" presStyleIdx="3" presStyleCnt="6" custScaleY="100107" custLinFactNeighborX="3302" custLinFactNeighborY="6975"/>
      <dgm:spPr>
        <a:blipFill rotWithShape="1">
          <a:blip xmlns:r="http://schemas.openxmlformats.org/officeDocument/2006/relationships" r:embed="rId4" cstate="email">
            <a:extLst>
              <a:ext uri="{28A0092B-C50C-407E-A947-70E740481C1C}">
                <a14:useLocalDpi xmlns:a14="http://schemas.microsoft.com/office/drawing/2010/main"/>
              </a:ext>
            </a:extLst>
          </a:blip>
          <a:srcRect/>
          <a:stretch>
            <a:fillRect t="-3000" b="-3000"/>
          </a:stretch>
        </a:blipFill>
      </dgm:spPr>
    </dgm:pt>
    <dgm:pt modelId="{63CDDAF9-4086-D640-BB37-7093F208C6CB}" type="pres">
      <dgm:prSet presAssocID="{D43007CC-6364-DB4C-B370-372692CD786D}" presName="textRect" presStyleLbl="revTx" presStyleIdx="3" presStyleCnt="6" custLinFactNeighborX="3302" custLinFactNeighborY="25937">
        <dgm:presLayoutVars>
          <dgm:bulletEnabled val="1"/>
        </dgm:presLayoutVars>
      </dgm:prSet>
      <dgm:spPr/>
    </dgm:pt>
    <dgm:pt modelId="{3D6A02AC-8314-0D45-B9C2-DBBEFC6BC599}" type="pres">
      <dgm:prSet presAssocID="{947B7D30-336C-C349-99B7-CD094012560D}" presName="sibTrans" presStyleLbl="sibTrans2D1" presStyleIdx="0" presStyleCnt="0"/>
      <dgm:spPr/>
    </dgm:pt>
    <dgm:pt modelId="{F7E8E085-665A-3646-9C91-0B1467CD38C4}" type="pres">
      <dgm:prSet presAssocID="{8BFEA465-5334-CA45-84EF-FA43DF35DB69}" presName="compNode" presStyleCnt="0"/>
      <dgm:spPr/>
    </dgm:pt>
    <dgm:pt modelId="{4BAFC2A7-06FF-934B-BDBE-BD857811907C}" type="pres">
      <dgm:prSet presAssocID="{8BFEA465-5334-CA45-84EF-FA43DF35DB69}" presName="pictRect" presStyleLbl="node1" presStyleIdx="4" presStyleCnt="6" custScaleX="100012" custLinFactNeighborX="2341" custLinFactNeighborY="117"/>
      <dgm:spPr>
        <a:blipFill dpi="0" rotWithShape="1">
          <a:blip xmlns:r="http://schemas.openxmlformats.org/officeDocument/2006/relationships" r:embed="rId5" cstate="email">
            <a:extLst>
              <a:ext uri="{28A0092B-C50C-407E-A947-70E740481C1C}">
                <a14:useLocalDpi xmlns:a14="http://schemas.microsoft.com/office/drawing/2010/main"/>
              </a:ext>
            </a:extLst>
          </a:blip>
          <a:srcRect/>
          <a:stretch>
            <a:fillRect l="1191" r="1191"/>
          </a:stretch>
        </a:blipFill>
      </dgm:spPr>
    </dgm:pt>
    <dgm:pt modelId="{23F12A93-88EE-5F4A-A671-452035731592}" type="pres">
      <dgm:prSet presAssocID="{8BFEA465-5334-CA45-84EF-FA43DF35DB69}" presName="textRect" presStyleLbl="revTx" presStyleIdx="4" presStyleCnt="6" custScaleX="150762" custLinFactNeighborX="-1089" custLinFactNeighborY="16360">
        <dgm:presLayoutVars>
          <dgm:bulletEnabled val="1"/>
        </dgm:presLayoutVars>
      </dgm:prSet>
      <dgm:spPr/>
    </dgm:pt>
    <dgm:pt modelId="{1E18418A-F562-5644-BE62-BE8F66BB2B53}" type="pres">
      <dgm:prSet presAssocID="{43B24ADD-3B0B-A14E-8B20-FC82DA60F390}" presName="sibTrans" presStyleLbl="sibTrans2D1" presStyleIdx="0" presStyleCnt="0"/>
      <dgm:spPr/>
    </dgm:pt>
    <dgm:pt modelId="{2AA85FC0-F3FD-3E4C-945E-11F445C94CEF}" type="pres">
      <dgm:prSet presAssocID="{5A840391-D4D8-E74D-BEF1-1DC0C60D9734}" presName="compNode" presStyleCnt="0"/>
      <dgm:spPr/>
    </dgm:pt>
    <dgm:pt modelId="{D9EA0EA5-BD0E-E947-A206-EC5DB2680E0F}" type="pres">
      <dgm:prSet presAssocID="{5A840391-D4D8-E74D-BEF1-1DC0C60D9734}" presName="pictRect" presStyleLbl="node1" presStyleIdx="5" presStyleCnt="6" custScaleX="113590" custLinFactNeighborX="1599" custLinFactNeighborY="-511"/>
      <dgm:spPr>
        <a:blipFill dpi="0" rotWithShape="1">
          <a:blip xmlns:r="http://schemas.openxmlformats.org/officeDocument/2006/relationships" r:embed="rId6" cstate="email">
            <a:extLst>
              <a:ext uri="{28A0092B-C50C-407E-A947-70E740481C1C}">
                <a14:useLocalDpi xmlns:a14="http://schemas.microsoft.com/office/drawing/2010/main"/>
              </a:ext>
            </a:extLst>
          </a:blip>
          <a:srcRect/>
          <a:stretch>
            <a:fillRect l="4056" t="4156" r="4056" b="4156"/>
          </a:stretch>
        </a:blipFill>
      </dgm:spPr>
    </dgm:pt>
    <dgm:pt modelId="{A406FCBD-8E9C-ED47-B622-7DDB62660074}" type="pres">
      <dgm:prSet presAssocID="{5A840391-D4D8-E74D-BEF1-1DC0C60D9734}" presName="textRect" presStyleLbl="revTx" presStyleIdx="5" presStyleCnt="6" custScaleX="196165" custLinFactNeighborX="-2141" custLinFactNeighborY="13628">
        <dgm:presLayoutVars>
          <dgm:bulletEnabled val="1"/>
        </dgm:presLayoutVars>
      </dgm:prSet>
      <dgm:spPr/>
    </dgm:pt>
  </dgm:ptLst>
  <dgm:cxnLst>
    <dgm:cxn modelId="{6E8FDC00-CE7A-3B4F-8365-DD33EB5FAFAF}" type="presOf" srcId="{5A840391-D4D8-E74D-BEF1-1DC0C60D9734}" destId="{A406FCBD-8E9C-ED47-B622-7DDB62660074}" srcOrd="0" destOrd="0" presId="urn:microsoft.com/office/officeart/2005/8/layout/pList1"/>
    <dgm:cxn modelId="{5BD1BF1D-2F17-1E48-81A8-7A130A672A82}" type="presOf" srcId="{F1F6FDF8-90DD-7E4B-81A8-94F9D627FF2D}" destId="{7535C538-9845-1749-894C-6A8F7DC6E1AE}" srcOrd="0" destOrd="0" presId="urn:microsoft.com/office/officeart/2005/8/layout/pList1"/>
    <dgm:cxn modelId="{33AA432E-D2EC-984B-904C-7BD4D0375002}" type="presOf" srcId="{947B7D30-336C-C349-99B7-CD094012560D}" destId="{3D6A02AC-8314-0D45-B9C2-DBBEFC6BC599}" srcOrd="0" destOrd="0" presId="urn:microsoft.com/office/officeart/2005/8/layout/pList1"/>
    <dgm:cxn modelId="{C6F5C230-BC48-5B4B-B9C4-0D78D8BB580C}" type="presOf" srcId="{43B24ADD-3B0B-A14E-8B20-FC82DA60F390}" destId="{1E18418A-F562-5644-BE62-BE8F66BB2B53}" srcOrd="0" destOrd="0" presId="urn:microsoft.com/office/officeart/2005/8/layout/pList1"/>
    <dgm:cxn modelId="{FABAEA48-B8AE-9745-859A-DF9C71CCED22}" type="presOf" srcId="{48554CF1-AB59-F54C-9D44-E1282F918D9E}" destId="{E49B744F-0E89-EB43-A414-5E44EFDFEBD8}" srcOrd="0" destOrd="0" presId="urn:microsoft.com/office/officeart/2005/8/layout/pList1"/>
    <dgm:cxn modelId="{9B6E9791-9E6C-1E4B-9FCA-94000AD57A72}" srcId="{F5331D0B-631B-6F47-94E4-C5D44120B83E}" destId="{8BFEA465-5334-CA45-84EF-FA43DF35DB69}" srcOrd="4" destOrd="0" parTransId="{9B607F40-29DB-D344-902C-99AD0037CFAD}" sibTransId="{43B24ADD-3B0B-A14E-8B20-FC82DA60F390}"/>
    <dgm:cxn modelId="{25030498-999B-5449-B80B-817CA6C93C72}" type="presOf" srcId="{F5331D0B-631B-6F47-94E4-C5D44120B83E}" destId="{9D2F97DF-28D8-9B4E-8CFC-38FD365F7BFD}" srcOrd="0" destOrd="0" presId="urn:microsoft.com/office/officeart/2005/8/layout/pList1"/>
    <dgm:cxn modelId="{664703A5-DAC8-8A4F-AF81-F6129454EA7B}" srcId="{F5331D0B-631B-6F47-94E4-C5D44120B83E}" destId="{6FE2773F-032A-DD4B-8A4E-A93092188598}" srcOrd="2" destOrd="0" parTransId="{18B4597C-948D-414B-8C31-89E5D650C6D2}" sibTransId="{9E499217-D54A-954C-A57B-D2F620645368}"/>
    <dgm:cxn modelId="{624358B4-59B4-EE4C-B380-D55ACD037EC1}" type="presOf" srcId="{8BFEA465-5334-CA45-84EF-FA43DF35DB69}" destId="{23F12A93-88EE-5F4A-A671-452035731592}" srcOrd="0" destOrd="0" presId="urn:microsoft.com/office/officeart/2005/8/layout/pList1"/>
    <dgm:cxn modelId="{30A074BE-EAB3-4341-BA81-60B3ED1BBBE5}" srcId="{F5331D0B-631B-6F47-94E4-C5D44120B83E}" destId="{5A840391-D4D8-E74D-BEF1-1DC0C60D9734}" srcOrd="5" destOrd="0" parTransId="{33E172E0-BA29-5A49-B7E1-D707A28DF24F}" sibTransId="{7B52EA45-4D7B-7E41-BFFB-5840D0058D96}"/>
    <dgm:cxn modelId="{D6A2BDC6-3C78-BE45-B88E-DFF5738B3098}" srcId="{F5331D0B-631B-6F47-94E4-C5D44120B83E}" destId="{D43007CC-6364-DB4C-B370-372692CD786D}" srcOrd="3" destOrd="0" parTransId="{EAEB5CEB-2CAB-3342-A44B-01AD7F048300}" sibTransId="{947B7D30-336C-C349-99B7-CD094012560D}"/>
    <dgm:cxn modelId="{C52BDCD1-BC04-9442-871D-D8CADCCE4881}" type="presOf" srcId="{D43007CC-6364-DB4C-B370-372692CD786D}" destId="{63CDDAF9-4086-D640-BB37-7093F208C6CB}" srcOrd="0" destOrd="0" presId="urn:microsoft.com/office/officeart/2005/8/layout/pList1"/>
    <dgm:cxn modelId="{535975D9-9828-9C40-8CF0-DCC23B23DC8B}" type="presOf" srcId="{2568CE4E-43AC-3547-8821-36B8C3DB272E}" destId="{46C41D83-2B6F-3D45-8BEB-1CC82103F0C0}" srcOrd="0" destOrd="0" presId="urn:microsoft.com/office/officeart/2005/8/layout/pList1"/>
    <dgm:cxn modelId="{209B3DDB-F5EF-F84E-92F3-7B6EBA6301B7}" type="presOf" srcId="{2DA3A098-137D-FA4A-BA67-34F083B4BA77}" destId="{4FB9A0E7-D290-8D43-8E0F-77943A3E79CF}" srcOrd="0" destOrd="0" presId="urn:microsoft.com/office/officeart/2005/8/layout/pList1"/>
    <dgm:cxn modelId="{D321E9DD-0717-B74D-9768-56E19A425772}" type="presOf" srcId="{9E499217-D54A-954C-A57B-D2F620645368}" destId="{9FE60DB4-57A7-644C-BF9A-1A6569CB6296}" srcOrd="0" destOrd="0" presId="urn:microsoft.com/office/officeart/2005/8/layout/pList1"/>
    <dgm:cxn modelId="{5C1311DE-1CF4-D942-AD4E-CC20435F144E}" type="presOf" srcId="{6FE2773F-032A-DD4B-8A4E-A93092188598}" destId="{E34B01FA-6FBB-C540-973D-1A5735090826}" srcOrd="0" destOrd="0" presId="urn:microsoft.com/office/officeart/2005/8/layout/pList1"/>
    <dgm:cxn modelId="{7919E4E8-744E-BA44-BDE0-9B91A076E4F3}" srcId="{F5331D0B-631B-6F47-94E4-C5D44120B83E}" destId="{F1F6FDF8-90DD-7E4B-81A8-94F9D627FF2D}" srcOrd="0" destOrd="0" parTransId="{8B7FEDA4-35F6-D649-9762-F324D1E9AFA3}" sibTransId="{2568CE4E-43AC-3547-8821-36B8C3DB272E}"/>
    <dgm:cxn modelId="{ACE096EA-29D1-0344-9AF3-982E7298EAFB}" srcId="{F5331D0B-631B-6F47-94E4-C5D44120B83E}" destId="{2DA3A098-137D-FA4A-BA67-34F083B4BA77}" srcOrd="1" destOrd="0" parTransId="{D31555FE-6E62-0F4B-A51E-58B02A43DDC1}" sibTransId="{48554CF1-AB59-F54C-9D44-E1282F918D9E}"/>
    <dgm:cxn modelId="{11A85F9E-5CA5-1041-8019-66107E46DAC2}" type="presParOf" srcId="{9D2F97DF-28D8-9B4E-8CFC-38FD365F7BFD}" destId="{1901B0F4-9164-B344-A9CE-6EA06306D6A2}" srcOrd="0" destOrd="0" presId="urn:microsoft.com/office/officeart/2005/8/layout/pList1"/>
    <dgm:cxn modelId="{00A60EF4-4433-AF49-AE11-E1890CA79E00}" type="presParOf" srcId="{1901B0F4-9164-B344-A9CE-6EA06306D6A2}" destId="{FAED9F06-8400-714D-858C-C0C453D5050B}" srcOrd="0" destOrd="0" presId="urn:microsoft.com/office/officeart/2005/8/layout/pList1"/>
    <dgm:cxn modelId="{B7BAB28E-9515-4745-AAAC-F3F8451A6161}" type="presParOf" srcId="{1901B0F4-9164-B344-A9CE-6EA06306D6A2}" destId="{7535C538-9845-1749-894C-6A8F7DC6E1AE}" srcOrd="1" destOrd="0" presId="urn:microsoft.com/office/officeart/2005/8/layout/pList1"/>
    <dgm:cxn modelId="{E6FF699F-FC77-774E-B7E5-E470E0878F2F}" type="presParOf" srcId="{9D2F97DF-28D8-9B4E-8CFC-38FD365F7BFD}" destId="{46C41D83-2B6F-3D45-8BEB-1CC82103F0C0}" srcOrd="1" destOrd="0" presId="urn:microsoft.com/office/officeart/2005/8/layout/pList1"/>
    <dgm:cxn modelId="{F19DE346-7240-B441-9369-44EF05906520}" type="presParOf" srcId="{9D2F97DF-28D8-9B4E-8CFC-38FD365F7BFD}" destId="{2E34D90C-E6B2-C145-BFC8-279DCB8ABF5D}" srcOrd="2" destOrd="0" presId="urn:microsoft.com/office/officeart/2005/8/layout/pList1"/>
    <dgm:cxn modelId="{B8C53CEB-B293-164B-995F-369E509D0EB1}" type="presParOf" srcId="{2E34D90C-E6B2-C145-BFC8-279DCB8ABF5D}" destId="{7D687F92-DCC4-7E45-928A-6B0EB6275409}" srcOrd="0" destOrd="0" presId="urn:microsoft.com/office/officeart/2005/8/layout/pList1"/>
    <dgm:cxn modelId="{6C5364CB-733C-C849-9DBA-4B829F301A19}" type="presParOf" srcId="{2E34D90C-E6B2-C145-BFC8-279DCB8ABF5D}" destId="{4FB9A0E7-D290-8D43-8E0F-77943A3E79CF}" srcOrd="1" destOrd="0" presId="urn:microsoft.com/office/officeart/2005/8/layout/pList1"/>
    <dgm:cxn modelId="{9C6854C2-F5B1-DA44-B6BF-FB39DD48F988}" type="presParOf" srcId="{9D2F97DF-28D8-9B4E-8CFC-38FD365F7BFD}" destId="{E49B744F-0E89-EB43-A414-5E44EFDFEBD8}" srcOrd="3" destOrd="0" presId="urn:microsoft.com/office/officeart/2005/8/layout/pList1"/>
    <dgm:cxn modelId="{0A7B476C-1DA4-7B4E-89B5-AA452BEB79BF}" type="presParOf" srcId="{9D2F97DF-28D8-9B4E-8CFC-38FD365F7BFD}" destId="{6548F392-8AA4-104F-AF23-942F34A00C0E}" srcOrd="4" destOrd="0" presId="urn:microsoft.com/office/officeart/2005/8/layout/pList1"/>
    <dgm:cxn modelId="{1377378E-9250-794C-9979-9E8C3E4B6D2E}" type="presParOf" srcId="{6548F392-8AA4-104F-AF23-942F34A00C0E}" destId="{14DAC7EC-E443-3043-B47D-4C387702DC2C}" srcOrd="0" destOrd="0" presId="urn:microsoft.com/office/officeart/2005/8/layout/pList1"/>
    <dgm:cxn modelId="{81EC441A-D2EE-4D45-8853-B0384C0F8E5D}" type="presParOf" srcId="{6548F392-8AA4-104F-AF23-942F34A00C0E}" destId="{E34B01FA-6FBB-C540-973D-1A5735090826}" srcOrd="1" destOrd="0" presId="urn:microsoft.com/office/officeart/2005/8/layout/pList1"/>
    <dgm:cxn modelId="{3EEFA950-4FC9-D947-85D6-BE16FC82DE0B}" type="presParOf" srcId="{9D2F97DF-28D8-9B4E-8CFC-38FD365F7BFD}" destId="{9FE60DB4-57A7-644C-BF9A-1A6569CB6296}" srcOrd="5" destOrd="0" presId="urn:microsoft.com/office/officeart/2005/8/layout/pList1"/>
    <dgm:cxn modelId="{18BDAFA6-5BF2-B64C-B041-355B03984A6D}" type="presParOf" srcId="{9D2F97DF-28D8-9B4E-8CFC-38FD365F7BFD}" destId="{AFB7EBAA-BD09-6647-A5FE-98A045103382}" srcOrd="6" destOrd="0" presId="urn:microsoft.com/office/officeart/2005/8/layout/pList1"/>
    <dgm:cxn modelId="{AADC8479-AB34-B24D-92DA-DFB92ED6E472}" type="presParOf" srcId="{AFB7EBAA-BD09-6647-A5FE-98A045103382}" destId="{0730B81A-FF22-9941-98CA-42F7B356F1A0}" srcOrd="0" destOrd="0" presId="urn:microsoft.com/office/officeart/2005/8/layout/pList1"/>
    <dgm:cxn modelId="{F481959F-AFF4-0945-B9D5-3156D2E0A709}" type="presParOf" srcId="{AFB7EBAA-BD09-6647-A5FE-98A045103382}" destId="{63CDDAF9-4086-D640-BB37-7093F208C6CB}" srcOrd="1" destOrd="0" presId="urn:microsoft.com/office/officeart/2005/8/layout/pList1"/>
    <dgm:cxn modelId="{2E553123-A0BE-D64E-9A7A-89B6A2FF35B9}" type="presParOf" srcId="{9D2F97DF-28D8-9B4E-8CFC-38FD365F7BFD}" destId="{3D6A02AC-8314-0D45-B9C2-DBBEFC6BC599}" srcOrd="7" destOrd="0" presId="urn:microsoft.com/office/officeart/2005/8/layout/pList1"/>
    <dgm:cxn modelId="{9785302F-168A-1146-896F-A87F4387E95F}" type="presParOf" srcId="{9D2F97DF-28D8-9B4E-8CFC-38FD365F7BFD}" destId="{F7E8E085-665A-3646-9C91-0B1467CD38C4}" srcOrd="8" destOrd="0" presId="urn:microsoft.com/office/officeart/2005/8/layout/pList1"/>
    <dgm:cxn modelId="{03F027D8-BC84-584D-B640-51BD4A9729EC}" type="presParOf" srcId="{F7E8E085-665A-3646-9C91-0B1467CD38C4}" destId="{4BAFC2A7-06FF-934B-BDBE-BD857811907C}" srcOrd="0" destOrd="0" presId="urn:microsoft.com/office/officeart/2005/8/layout/pList1"/>
    <dgm:cxn modelId="{5802C80A-042A-3D48-9268-7DE538D11634}" type="presParOf" srcId="{F7E8E085-665A-3646-9C91-0B1467CD38C4}" destId="{23F12A93-88EE-5F4A-A671-452035731592}" srcOrd="1" destOrd="0" presId="urn:microsoft.com/office/officeart/2005/8/layout/pList1"/>
    <dgm:cxn modelId="{63D47C25-505B-4F4F-9383-805F03154092}" type="presParOf" srcId="{9D2F97DF-28D8-9B4E-8CFC-38FD365F7BFD}" destId="{1E18418A-F562-5644-BE62-BE8F66BB2B53}" srcOrd="9" destOrd="0" presId="urn:microsoft.com/office/officeart/2005/8/layout/pList1"/>
    <dgm:cxn modelId="{3E72B8A4-05B6-C044-92FB-C0F25BDC8ACC}" type="presParOf" srcId="{9D2F97DF-28D8-9B4E-8CFC-38FD365F7BFD}" destId="{2AA85FC0-F3FD-3E4C-945E-11F445C94CEF}" srcOrd="10" destOrd="0" presId="urn:microsoft.com/office/officeart/2005/8/layout/pList1"/>
    <dgm:cxn modelId="{45C2C50F-3210-1C4A-85F3-653BE9C6D285}" type="presParOf" srcId="{2AA85FC0-F3FD-3E4C-945E-11F445C94CEF}" destId="{D9EA0EA5-BD0E-E947-A206-EC5DB2680E0F}" srcOrd="0" destOrd="0" presId="urn:microsoft.com/office/officeart/2005/8/layout/pList1"/>
    <dgm:cxn modelId="{6207405C-3989-4540-88F7-6E57FE8570E8}" type="presParOf" srcId="{2AA85FC0-F3FD-3E4C-945E-11F445C94CEF}" destId="{A406FCBD-8E9C-ED47-B622-7DDB62660074}"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9D66F1DF-B9E4-C14E-A1E2-F43B6F72EB95}">
      <dgm:prSet custT="1"/>
      <dgm:spPr/>
      <dgm:t>
        <a:bodyPr/>
        <a:lstStyle/>
        <a:p>
          <a:endParaRPr lang="en-US" sz="1400" dirty="0">
            <a:latin typeface="Arial" panose="020B0604020202020204" pitchFamily="34" charset="0"/>
            <a:cs typeface="Arial" panose="020B0604020202020204" pitchFamily="34" charset="0"/>
          </a:endParaRPr>
        </a:p>
      </dgm:t>
    </dgm:pt>
    <dgm:pt modelId="{582FEBFE-BE57-074C-9717-162AA898A505}" type="parTrans" cxnId="{2E03E6D8-928B-FD43-B5D4-54DC6356C297}">
      <dgm:prSet/>
      <dgm:spPr/>
      <dgm:t>
        <a:bodyPr/>
        <a:lstStyle/>
        <a:p>
          <a:endParaRPr lang="en-US">
            <a:latin typeface="Arial" panose="020B0604020202020204" pitchFamily="34" charset="0"/>
            <a:cs typeface="Arial" panose="020B0604020202020204" pitchFamily="34" charset="0"/>
          </a:endParaRPr>
        </a:p>
      </dgm:t>
    </dgm:pt>
    <dgm:pt modelId="{DF671405-13B2-CE4E-9A91-4772EC5DD920}" type="sibTrans" cxnId="{2E03E6D8-928B-FD43-B5D4-54DC6356C297}">
      <dgm:prSet/>
      <dgm:spPr/>
      <dgm:t>
        <a:bodyPr/>
        <a:lstStyle/>
        <a:p>
          <a:endParaRPr lang="en-US">
            <a:latin typeface="Arial" panose="020B0604020202020204" pitchFamily="34" charset="0"/>
            <a:cs typeface="Arial" panose="020B0604020202020204" pitchFamily="34" charset="0"/>
          </a:endParaRPr>
        </a:p>
      </dgm:t>
    </dgm:pt>
    <dgm:pt modelId="{9D2F97DF-28D8-9B4E-8CFC-38FD365F7BFD}" type="pres">
      <dgm:prSet presAssocID="{F5331D0B-631B-6F47-94E4-C5D44120B83E}" presName="Name0" presStyleCnt="0">
        <dgm:presLayoutVars>
          <dgm:dir/>
          <dgm:resizeHandles val="exact"/>
        </dgm:presLayoutVars>
      </dgm:prSet>
      <dgm:spPr/>
    </dgm:pt>
    <dgm:pt modelId="{0F7DA40A-9CE2-0C4D-8B3F-77853007079A}" type="pres">
      <dgm:prSet presAssocID="{9D66F1DF-B9E4-C14E-A1E2-F43B6F72EB95}" presName="compNode" presStyleCnt="0"/>
      <dgm:spPr/>
    </dgm:pt>
    <dgm:pt modelId="{B95DA941-D2D0-3E4F-9610-C95031C6C64E}" type="pres">
      <dgm:prSet presAssocID="{9D66F1DF-B9E4-C14E-A1E2-F43B6F72EB95}" presName="pictRect" presStyleLbl="node1" presStyleIdx="0" presStyleCnt="1" custScaleX="116002" custScaleY="134591" custLinFactNeighborX="-22071" custLinFactNeighborY="-2592"/>
      <dgm:spPr>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pt>
    <dgm:pt modelId="{845998F9-5144-354F-8C92-D52A7D63026A}" type="pres">
      <dgm:prSet presAssocID="{9D66F1DF-B9E4-C14E-A1E2-F43B6F72EB95}" presName="textRect" presStyleLbl="revTx" presStyleIdx="0" presStyleCnt="1" custScaleX="189963" custLinFactNeighborX="-22071" custLinFactNeighborY="1931">
        <dgm:presLayoutVars>
          <dgm:bulletEnabled val="1"/>
        </dgm:presLayoutVars>
      </dgm:prSet>
      <dgm:spPr/>
    </dgm:pt>
  </dgm:ptLst>
  <dgm:cxnLst>
    <dgm:cxn modelId="{B207D74A-E6F7-7F43-922F-5A273E3724D2}" type="presOf" srcId="{9D66F1DF-B9E4-C14E-A1E2-F43B6F72EB95}" destId="{845998F9-5144-354F-8C92-D52A7D63026A}" srcOrd="0" destOrd="0" presId="urn:microsoft.com/office/officeart/2005/8/layout/pList1"/>
    <dgm:cxn modelId="{25030498-999B-5449-B80B-817CA6C93C72}" type="presOf" srcId="{F5331D0B-631B-6F47-94E4-C5D44120B83E}" destId="{9D2F97DF-28D8-9B4E-8CFC-38FD365F7BFD}" srcOrd="0" destOrd="0" presId="urn:microsoft.com/office/officeart/2005/8/layout/pList1"/>
    <dgm:cxn modelId="{2E03E6D8-928B-FD43-B5D4-54DC6356C297}" srcId="{F5331D0B-631B-6F47-94E4-C5D44120B83E}" destId="{9D66F1DF-B9E4-C14E-A1E2-F43B6F72EB95}" srcOrd="0" destOrd="0" parTransId="{582FEBFE-BE57-074C-9717-162AA898A505}" sibTransId="{DF671405-13B2-CE4E-9A91-4772EC5DD920}"/>
    <dgm:cxn modelId="{37D014E2-D1E1-E44C-9B04-90D51ED0B7E4}" type="presParOf" srcId="{9D2F97DF-28D8-9B4E-8CFC-38FD365F7BFD}" destId="{0F7DA40A-9CE2-0C4D-8B3F-77853007079A}" srcOrd="0" destOrd="0" presId="urn:microsoft.com/office/officeart/2005/8/layout/pList1"/>
    <dgm:cxn modelId="{2704FDBC-02C1-2643-B9CF-C6750F6BBA10}" type="presParOf" srcId="{0F7DA40A-9CE2-0C4D-8B3F-77853007079A}" destId="{B95DA941-D2D0-3E4F-9610-C95031C6C64E}" srcOrd="0" destOrd="0" presId="urn:microsoft.com/office/officeart/2005/8/layout/pList1"/>
    <dgm:cxn modelId="{9906A726-6ABB-7E4C-949D-FF52A3C4B718}" type="presParOf" srcId="{0F7DA40A-9CE2-0C4D-8B3F-77853007079A}" destId="{845998F9-5144-354F-8C92-D52A7D63026A}" srcOrd="1" destOrd="0" presId="urn:microsoft.com/office/officeart/2005/8/layout/p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F1F6FDF8-90DD-7E4B-81A8-94F9D627FF2D}">
      <dgm:prSet phldrT="[Text]" custT="1"/>
      <dgm:spPr/>
      <dgm:t>
        <a:bodyPr/>
        <a:lstStyle/>
        <a:p>
          <a:r>
            <a:rPr lang="en-US" sz="1400" b="0" i="0" u="none" strike="noStrike" dirty="0">
              <a:solidFill>
                <a:schemeClr val="tx1"/>
              </a:solidFill>
              <a:effectLst/>
              <a:latin typeface="Arial" panose="020B0604020202020204" pitchFamily="34" charset="0"/>
              <a:ea typeface="+mn-ea"/>
              <a:cs typeface="Arial" panose="020B0604020202020204" pitchFamily="34" charset="0"/>
            </a:rPr>
            <a:t>Red scaly flaky dry abnormal skin on human elbows </a:t>
          </a:r>
          <a:endParaRPr lang="en-US" sz="1400" b="0" dirty="0">
            <a:latin typeface="Arial" panose="020B0604020202020204" pitchFamily="34" charset="0"/>
            <a:cs typeface="Arial" panose="020B0604020202020204" pitchFamily="34" charset="0"/>
          </a:endParaRPr>
        </a:p>
      </dgm:t>
    </dgm:pt>
    <dgm:pt modelId="{2568CE4E-43AC-3547-8821-36B8C3DB272E}" type="sibTrans" cxnId="{7919E4E8-744E-BA44-BDE0-9B91A076E4F3}">
      <dgm:prSet/>
      <dgm:spPr/>
      <dgm:t>
        <a:bodyPr/>
        <a:lstStyle/>
        <a:p>
          <a:endParaRPr lang="en-US"/>
        </a:p>
      </dgm:t>
    </dgm:pt>
    <dgm:pt modelId="{8B7FEDA4-35F6-D649-9762-F324D1E9AFA3}" type="parTrans" cxnId="{7919E4E8-744E-BA44-BDE0-9B91A076E4F3}">
      <dgm:prSet/>
      <dgm:spPr/>
      <dgm:t>
        <a:bodyPr/>
        <a:lstStyle/>
        <a:p>
          <a:endParaRPr lang="en-US"/>
        </a:p>
      </dgm:t>
    </dgm:pt>
    <dgm:pt modelId="{9D2F97DF-28D8-9B4E-8CFC-38FD365F7BFD}" type="pres">
      <dgm:prSet presAssocID="{F5331D0B-631B-6F47-94E4-C5D44120B83E}" presName="Name0" presStyleCnt="0">
        <dgm:presLayoutVars>
          <dgm:dir/>
          <dgm:resizeHandles val="exact"/>
        </dgm:presLayoutVars>
      </dgm:prSet>
      <dgm:spPr/>
    </dgm:pt>
    <dgm:pt modelId="{1901B0F4-9164-B344-A9CE-6EA06306D6A2}" type="pres">
      <dgm:prSet presAssocID="{F1F6FDF8-90DD-7E4B-81A8-94F9D627FF2D}" presName="compNode" presStyleCnt="0"/>
      <dgm:spPr/>
    </dgm:pt>
    <dgm:pt modelId="{FAED9F06-8400-714D-858C-C0C453D5050B}" type="pres">
      <dgm:prSet presAssocID="{F1F6FDF8-90DD-7E4B-81A8-94F9D627FF2D}" presName="pictRect" presStyleLbl="node1" presStyleIdx="0" presStyleCnt="1" custScaleX="117100"/>
      <dgm:spPr>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pt>
    <dgm:pt modelId="{7535C538-9845-1749-894C-6A8F7DC6E1AE}" type="pres">
      <dgm:prSet presAssocID="{F1F6FDF8-90DD-7E4B-81A8-94F9D627FF2D}" presName="textRect" presStyleLbl="revTx" presStyleIdx="0" presStyleCnt="1" custScaleX="142199" custScaleY="28559" custLinFactNeighborX="-3863" custLinFactNeighborY="-36445">
        <dgm:presLayoutVars>
          <dgm:bulletEnabled val="1"/>
        </dgm:presLayoutVars>
      </dgm:prSet>
      <dgm:spPr/>
    </dgm:pt>
  </dgm:ptLst>
  <dgm:cxnLst>
    <dgm:cxn modelId="{F36D9DAF-8E1C-4E2E-9CB0-812AD8B8C28F}" type="presOf" srcId="{F5331D0B-631B-6F47-94E4-C5D44120B83E}" destId="{9D2F97DF-28D8-9B4E-8CFC-38FD365F7BFD}" srcOrd="0" destOrd="0" presId="urn:microsoft.com/office/officeart/2005/8/layout/pList1"/>
    <dgm:cxn modelId="{7919E4E8-744E-BA44-BDE0-9B91A076E4F3}" srcId="{F5331D0B-631B-6F47-94E4-C5D44120B83E}" destId="{F1F6FDF8-90DD-7E4B-81A8-94F9D627FF2D}" srcOrd="0" destOrd="0" parTransId="{8B7FEDA4-35F6-D649-9762-F324D1E9AFA3}" sibTransId="{2568CE4E-43AC-3547-8821-36B8C3DB272E}"/>
    <dgm:cxn modelId="{AD32E0F2-3B1C-4C9B-886B-3EEF852DE474}" type="presOf" srcId="{F1F6FDF8-90DD-7E4B-81A8-94F9D627FF2D}" destId="{7535C538-9845-1749-894C-6A8F7DC6E1AE}" srcOrd="0" destOrd="0" presId="urn:microsoft.com/office/officeart/2005/8/layout/pList1"/>
    <dgm:cxn modelId="{8A1E147C-566C-43FD-A250-2013C0FD3A3D}" type="presParOf" srcId="{9D2F97DF-28D8-9B4E-8CFC-38FD365F7BFD}" destId="{1901B0F4-9164-B344-A9CE-6EA06306D6A2}" srcOrd="0" destOrd="0" presId="urn:microsoft.com/office/officeart/2005/8/layout/pList1"/>
    <dgm:cxn modelId="{9FA32A94-5B09-4933-B823-77A9CE5B2BD9}" type="presParOf" srcId="{1901B0F4-9164-B344-A9CE-6EA06306D6A2}" destId="{FAED9F06-8400-714D-858C-C0C453D5050B}" srcOrd="0" destOrd="0" presId="urn:microsoft.com/office/officeart/2005/8/layout/pList1"/>
    <dgm:cxn modelId="{5D7ADE03-C7A0-4652-8317-CEB950BA6650}" type="presParOf" srcId="{1901B0F4-9164-B344-A9CE-6EA06306D6A2}" destId="{7535C538-9845-1749-894C-6A8F7DC6E1AE}"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F1F6FDF8-90DD-7E4B-81A8-94F9D627FF2D}">
      <dgm:prSet phldrT="[Text]" custT="1"/>
      <dgm:spPr/>
      <dgm:t>
        <a:bodyPr/>
        <a:lstStyle/>
        <a:p>
          <a:r>
            <a:rPr lang="en-US" sz="1400" dirty="0">
              <a:latin typeface="Arial" panose="020B0604020202020204" pitchFamily="34" charset="0"/>
              <a:cs typeface="Arial" panose="020B0604020202020204" pitchFamily="34" charset="0"/>
            </a:rPr>
            <a:t>Dactylitis in both feet</a:t>
          </a:r>
        </a:p>
      </dgm:t>
    </dgm:pt>
    <dgm:pt modelId="{2568CE4E-43AC-3547-8821-36B8C3DB272E}" type="sibTrans" cxnId="{7919E4E8-744E-BA44-BDE0-9B91A076E4F3}">
      <dgm:prSet/>
      <dgm:spPr/>
      <dgm:t>
        <a:bodyPr/>
        <a:lstStyle/>
        <a:p>
          <a:endParaRPr lang="en-US"/>
        </a:p>
      </dgm:t>
    </dgm:pt>
    <dgm:pt modelId="{8B7FEDA4-35F6-D649-9762-F324D1E9AFA3}" type="parTrans" cxnId="{7919E4E8-744E-BA44-BDE0-9B91A076E4F3}">
      <dgm:prSet/>
      <dgm:spPr/>
      <dgm:t>
        <a:bodyPr/>
        <a:lstStyle/>
        <a:p>
          <a:endParaRPr lang="en-US"/>
        </a:p>
      </dgm:t>
    </dgm:pt>
    <dgm:pt modelId="{9D2F97DF-28D8-9B4E-8CFC-38FD365F7BFD}" type="pres">
      <dgm:prSet presAssocID="{F5331D0B-631B-6F47-94E4-C5D44120B83E}" presName="Name0" presStyleCnt="0">
        <dgm:presLayoutVars>
          <dgm:dir/>
          <dgm:resizeHandles val="exact"/>
        </dgm:presLayoutVars>
      </dgm:prSet>
      <dgm:spPr/>
    </dgm:pt>
    <dgm:pt modelId="{1901B0F4-9164-B344-A9CE-6EA06306D6A2}" type="pres">
      <dgm:prSet presAssocID="{F1F6FDF8-90DD-7E4B-81A8-94F9D627FF2D}" presName="compNode" presStyleCnt="0"/>
      <dgm:spPr/>
    </dgm:pt>
    <dgm:pt modelId="{FAED9F06-8400-714D-858C-C0C453D5050B}" type="pres">
      <dgm:prSet presAssocID="{F1F6FDF8-90DD-7E4B-81A8-94F9D627FF2D}" presName="pictRect" presStyleLbl="node1" presStyleIdx="0" presStyleCnt="1" custLinFactNeighborX="2601" custLinFactNeighborY="442"/>
      <dgm:spPr>
        <a:blipFill dpi="0" rotWithShape="1">
          <a:blip xmlns:r="http://schemas.openxmlformats.org/officeDocument/2006/relationships" r:embed="rId1" cstate="email">
            <a:extLst>
              <a:ext uri="{28A0092B-C50C-407E-A947-70E740481C1C}">
                <a14:useLocalDpi xmlns:a14="http://schemas.microsoft.com/office/drawing/2010/main"/>
              </a:ext>
            </a:extLst>
          </a:blip>
          <a:srcRect/>
          <a:stretch>
            <a:fillRect l="1990" t="9354" r="1990" b="9354"/>
          </a:stretch>
        </a:blipFill>
      </dgm:spPr>
    </dgm:pt>
    <dgm:pt modelId="{7535C538-9845-1749-894C-6A8F7DC6E1AE}" type="pres">
      <dgm:prSet presAssocID="{F1F6FDF8-90DD-7E4B-81A8-94F9D627FF2D}" presName="textRect" presStyleLbl="revTx" presStyleIdx="0" presStyleCnt="1" custScaleY="14718" custLinFactNeighborY="-39571">
        <dgm:presLayoutVars>
          <dgm:bulletEnabled val="1"/>
        </dgm:presLayoutVars>
      </dgm:prSet>
      <dgm:spPr/>
    </dgm:pt>
  </dgm:ptLst>
  <dgm:cxnLst>
    <dgm:cxn modelId="{5BD1BF1D-2F17-1E48-81A8-7A130A672A82}" type="presOf" srcId="{F1F6FDF8-90DD-7E4B-81A8-94F9D627FF2D}" destId="{7535C538-9845-1749-894C-6A8F7DC6E1AE}" srcOrd="0" destOrd="0" presId="urn:microsoft.com/office/officeart/2005/8/layout/pList1"/>
    <dgm:cxn modelId="{25030498-999B-5449-B80B-817CA6C93C72}" type="presOf" srcId="{F5331D0B-631B-6F47-94E4-C5D44120B83E}" destId="{9D2F97DF-28D8-9B4E-8CFC-38FD365F7BFD}" srcOrd="0" destOrd="0" presId="urn:microsoft.com/office/officeart/2005/8/layout/pList1"/>
    <dgm:cxn modelId="{7919E4E8-744E-BA44-BDE0-9B91A076E4F3}" srcId="{F5331D0B-631B-6F47-94E4-C5D44120B83E}" destId="{F1F6FDF8-90DD-7E4B-81A8-94F9D627FF2D}" srcOrd="0" destOrd="0" parTransId="{8B7FEDA4-35F6-D649-9762-F324D1E9AFA3}" sibTransId="{2568CE4E-43AC-3547-8821-36B8C3DB272E}"/>
    <dgm:cxn modelId="{11A85F9E-5CA5-1041-8019-66107E46DAC2}" type="presParOf" srcId="{9D2F97DF-28D8-9B4E-8CFC-38FD365F7BFD}" destId="{1901B0F4-9164-B344-A9CE-6EA06306D6A2}" srcOrd="0" destOrd="0" presId="urn:microsoft.com/office/officeart/2005/8/layout/pList1"/>
    <dgm:cxn modelId="{00A60EF4-4433-AF49-AE11-E1890CA79E00}" type="presParOf" srcId="{1901B0F4-9164-B344-A9CE-6EA06306D6A2}" destId="{FAED9F06-8400-714D-858C-C0C453D5050B}" srcOrd="0" destOrd="0" presId="urn:microsoft.com/office/officeart/2005/8/layout/pList1"/>
    <dgm:cxn modelId="{B7BAB28E-9515-4745-AAAC-F3F8451A6161}" type="presParOf" srcId="{1901B0F4-9164-B344-A9CE-6EA06306D6A2}" destId="{7535C538-9845-1749-894C-6A8F7DC6E1AE}"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F1F6FDF8-90DD-7E4B-81A8-94F9D627FF2D}">
      <dgm:prSet phldrT="[Text]" custT="1"/>
      <dgm:spPr/>
      <dgm:t>
        <a:bodyPr/>
        <a:lstStyle/>
        <a:p>
          <a:r>
            <a:rPr lang="en-US" sz="1400" b="0" i="0" u="none" strike="noStrike" dirty="0">
              <a:solidFill>
                <a:schemeClr val="tx1"/>
              </a:solidFill>
              <a:effectLst/>
              <a:latin typeface="Arial" panose="020B0604020202020204" pitchFamily="34" charset="0"/>
              <a:ea typeface="+mn-ea"/>
              <a:cs typeface="Arial" panose="020B0604020202020204" pitchFamily="34" charset="0"/>
            </a:rPr>
            <a:t>Enthesitis of the Achilles tendon</a:t>
          </a:r>
          <a:endParaRPr lang="en-US" sz="1400" dirty="0">
            <a:latin typeface="Arial" panose="020B0604020202020204" pitchFamily="34" charset="0"/>
            <a:cs typeface="Arial" panose="020B0604020202020204" pitchFamily="34" charset="0"/>
          </a:endParaRPr>
        </a:p>
      </dgm:t>
    </dgm:pt>
    <dgm:pt modelId="{2568CE4E-43AC-3547-8821-36B8C3DB272E}" type="sibTrans" cxnId="{7919E4E8-744E-BA44-BDE0-9B91A076E4F3}">
      <dgm:prSet/>
      <dgm:spPr/>
      <dgm:t>
        <a:bodyPr/>
        <a:lstStyle/>
        <a:p>
          <a:endParaRPr lang="en-US"/>
        </a:p>
      </dgm:t>
    </dgm:pt>
    <dgm:pt modelId="{8B7FEDA4-35F6-D649-9762-F324D1E9AFA3}" type="parTrans" cxnId="{7919E4E8-744E-BA44-BDE0-9B91A076E4F3}">
      <dgm:prSet/>
      <dgm:spPr/>
      <dgm:t>
        <a:bodyPr/>
        <a:lstStyle/>
        <a:p>
          <a:endParaRPr lang="en-US"/>
        </a:p>
      </dgm:t>
    </dgm:pt>
    <dgm:pt modelId="{9D2F97DF-28D8-9B4E-8CFC-38FD365F7BFD}" type="pres">
      <dgm:prSet presAssocID="{F5331D0B-631B-6F47-94E4-C5D44120B83E}" presName="Name0" presStyleCnt="0">
        <dgm:presLayoutVars>
          <dgm:dir/>
          <dgm:resizeHandles val="exact"/>
        </dgm:presLayoutVars>
      </dgm:prSet>
      <dgm:spPr/>
    </dgm:pt>
    <dgm:pt modelId="{1901B0F4-9164-B344-A9CE-6EA06306D6A2}" type="pres">
      <dgm:prSet presAssocID="{F1F6FDF8-90DD-7E4B-81A8-94F9D627FF2D}" presName="compNode" presStyleCnt="0"/>
      <dgm:spPr/>
    </dgm:pt>
    <dgm:pt modelId="{FAED9F06-8400-714D-858C-C0C453D5050B}" type="pres">
      <dgm:prSet presAssocID="{F1F6FDF8-90DD-7E4B-81A8-94F9D627FF2D}" presName="pictRect" presStyleLbl="node1" presStyleIdx="0" presStyleCnt="1"/>
      <dgm:spPr>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pt>
    <dgm:pt modelId="{7535C538-9845-1749-894C-6A8F7DC6E1AE}" type="pres">
      <dgm:prSet presAssocID="{F1F6FDF8-90DD-7E4B-81A8-94F9D627FF2D}" presName="textRect" presStyleLbl="revTx" presStyleIdx="0" presStyleCnt="1" custScaleX="131976" custScaleY="34485" custLinFactNeighborX="441" custLinFactNeighborY="-46864">
        <dgm:presLayoutVars>
          <dgm:bulletEnabled val="1"/>
        </dgm:presLayoutVars>
      </dgm:prSet>
      <dgm:spPr/>
    </dgm:pt>
  </dgm:ptLst>
  <dgm:cxnLst>
    <dgm:cxn modelId="{5BD1BF1D-2F17-1E48-81A8-7A130A672A82}" type="presOf" srcId="{F1F6FDF8-90DD-7E4B-81A8-94F9D627FF2D}" destId="{7535C538-9845-1749-894C-6A8F7DC6E1AE}" srcOrd="0" destOrd="0" presId="urn:microsoft.com/office/officeart/2005/8/layout/pList1"/>
    <dgm:cxn modelId="{25030498-999B-5449-B80B-817CA6C93C72}" type="presOf" srcId="{F5331D0B-631B-6F47-94E4-C5D44120B83E}" destId="{9D2F97DF-28D8-9B4E-8CFC-38FD365F7BFD}" srcOrd="0" destOrd="0" presId="urn:microsoft.com/office/officeart/2005/8/layout/pList1"/>
    <dgm:cxn modelId="{7919E4E8-744E-BA44-BDE0-9B91A076E4F3}" srcId="{F5331D0B-631B-6F47-94E4-C5D44120B83E}" destId="{F1F6FDF8-90DD-7E4B-81A8-94F9D627FF2D}" srcOrd="0" destOrd="0" parTransId="{8B7FEDA4-35F6-D649-9762-F324D1E9AFA3}" sibTransId="{2568CE4E-43AC-3547-8821-36B8C3DB272E}"/>
    <dgm:cxn modelId="{11A85F9E-5CA5-1041-8019-66107E46DAC2}" type="presParOf" srcId="{9D2F97DF-28D8-9B4E-8CFC-38FD365F7BFD}" destId="{1901B0F4-9164-B344-A9CE-6EA06306D6A2}" srcOrd="0" destOrd="0" presId="urn:microsoft.com/office/officeart/2005/8/layout/pList1"/>
    <dgm:cxn modelId="{00A60EF4-4433-AF49-AE11-E1890CA79E00}" type="presParOf" srcId="{1901B0F4-9164-B344-A9CE-6EA06306D6A2}" destId="{FAED9F06-8400-714D-858C-C0C453D5050B}" srcOrd="0" destOrd="0" presId="urn:microsoft.com/office/officeart/2005/8/layout/pList1"/>
    <dgm:cxn modelId="{B7BAB28E-9515-4745-AAAC-F3F8451A6161}" type="presParOf" srcId="{1901B0F4-9164-B344-A9CE-6EA06306D6A2}" destId="{7535C538-9845-1749-894C-6A8F7DC6E1AE}"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F1F6FDF8-90DD-7E4B-81A8-94F9D627FF2D}">
      <dgm:prSet phldrT="[Text]" custT="1"/>
      <dgm:spPr/>
      <dgm:t>
        <a:bodyPr/>
        <a:lstStyle/>
        <a:p>
          <a:endParaRPr lang="en-US" sz="1400" dirty="0"/>
        </a:p>
      </dgm:t>
    </dgm:pt>
    <dgm:pt modelId="{2568CE4E-43AC-3547-8821-36B8C3DB272E}" type="sibTrans" cxnId="{7919E4E8-744E-BA44-BDE0-9B91A076E4F3}">
      <dgm:prSet/>
      <dgm:spPr/>
      <dgm:t>
        <a:bodyPr/>
        <a:lstStyle/>
        <a:p>
          <a:endParaRPr lang="en-US"/>
        </a:p>
      </dgm:t>
    </dgm:pt>
    <dgm:pt modelId="{8B7FEDA4-35F6-D649-9762-F324D1E9AFA3}" type="parTrans" cxnId="{7919E4E8-744E-BA44-BDE0-9B91A076E4F3}">
      <dgm:prSet/>
      <dgm:spPr/>
      <dgm:t>
        <a:bodyPr/>
        <a:lstStyle/>
        <a:p>
          <a:endParaRPr lang="en-US"/>
        </a:p>
      </dgm:t>
    </dgm:pt>
    <dgm:pt modelId="{9D2F97DF-28D8-9B4E-8CFC-38FD365F7BFD}" type="pres">
      <dgm:prSet presAssocID="{F5331D0B-631B-6F47-94E4-C5D44120B83E}" presName="Name0" presStyleCnt="0">
        <dgm:presLayoutVars>
          <dgm:dir/>
          <dgm:resizeHandles val="exact"/>
        </dgm:presLayoutVars>
      </dgm:prSet>
      <dgm:spPr/>
    </dgm:pt>
    <dgm:pt modelId="{1901B0F4-9164-B344-A9CE-6EA06306D6A2}" type="pres">
      <dgm:prSet presAssocID="{F1F6FDF8-90DD-7E4B-81A8-94F9D627FF2D}" presName="compNode" presStyleCnt="0"/>
      <dgm:spPr/>
    </dgm:pt>
    <dgm:pt modelId="{FAED9F06-8400-714D-858C-C0C453D5050B}" type="pres">
      <dgm:prSet presAssocID="{F1F6FDF8-90DD-7E4B-81A8-94F9D627FF2D}" presName="pictRect" presStyleLbl="node1" presStyleIdx="0" presStyleCnt="1" custScaleX="108427"/>
      <dgm:spPr>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pt>
    <dgm:pt modelId="{7535C538-9845-1749-894C-6A8F7DC6E1AE}" type="pres">
      <dgm:prSet presAssocID="{F1F6FDF8-90DD-7E4B-81A8-94F9D627FF2D}" presName="textRect" presStyleLbl="revTx" presStyleIdx="0" presStyleCnt="1" custScaleY="14718" custLinFactNeighborX="-3863" custLinFactNeighborY="-36445">
        <dgm:presLayoutVars>
          <dgm:bulletEnabled val="1"/>
        </dgm:presLayoutVars>
      </dgm:prSet>
      <dgm:spPr/>
    </dgm:pt>
  </dgm:ptLst>
  <dgm:cxnLst>
    <dgm:cxn modelId="{5BD1BF1D-2F17-1E48-81A8-7A130A672A82}" type="presOf" srcId="{F1F6FDF8-90DD-7E4B-81A8-94F9D627FF2D}" destId="{7535C538-9845-1749-894C-6A8F7DC6E1AE}" srcOrd="0" destOrd="0" presId="urn:microsoft.com/office/officeart/2005/8/layout/pList1"/>
    <dgm:cxn modelId="{25030498-999B-5449-B80B-817CA6C93C72}" type="presOf" srcId="{F5331D0B-631B-6F47-94E4-C5D44120B83E}" destId="{9D2F97DF-28D8-9B4E-8CFC-38FD365F7BFD}" srcOrd="0" destOrd="0" presId="urn:microsoft.com/office/officeart/2005/8/layout/pList1"/>
    <dgm:cxn modelId="{7919E4E8-744E-BA44-BDE0-9B91A076E4F3}" srcId="{F5331D0B-631B-6F47-94E4-C5D44120B83E}" destId="{F1F6FDF8-90DD-7E4B-81A8-94F9D627FF2D}" srcOrd="0" destOrd="0" parTransId="{8B7FEDA4-35F6-D649-9762-F324D1E9AFA3}" sibTransId="{2568CE4E-43AC-3547-8821-36B8C3DB272E}"/>
    <dgm:cxn modelId="{11A85F9E-5CA5-1041-8019-66107E46DAC2}" type="presParOf" srcId="{9D2F97DF-28D8-9B4E-8CFC-38FD365F7BFD}" destId="{1901B0F4-9164-B344-A9CE-6EA06306D6A2}" srcOrd="0" destOrd="0" presId="urn:microsoft.com/office/officeart/2005/8/layout/pList1"/>
    <dgm:cxn modelId="{00A60EF4-4433-AF49-AE11-E1890CA79E00}" type="presParOf" srcId="{1901B0F4-9164-B344-A9CE-6EA06306D6A2}" destId="{FAED9F06-8400-714D-858C-C0C453D5050B}" srcOrd="0" destOrd="0" presId="urn:microsoft.com/office/officeart/2005/8/layout/pList1"/>
    <dgm:cxn modelId="{B7BAB28E-9515-4745-AAAC-F3F8451A6161}" type="presParOf" srcId="{1901B0F4-9164-B344-A9CE-6EA06306D6A2}" destId="{7535C538-9845-1749-894C-6A8F7DC6E1AE}"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F1F6FDF8-90DD-7E4B-81A8-94F9D627FF2D}">
      <dgm:prSet phldrT="[Text]" custT="1"/>
      <dgm:spPr/>
      <dgm:t>
        <a:bodyPr/>
        <a:lstStyle/>
        <a:p>
          <a:pPr>
            <a:buFont typeface="Courier New" panose="02070309020205020404" pitchFamily="49" charset="0"/>
            <a:buChar char="o"/>
          </a:pPr>
          <a:r>
            <a:rPr lang="en-US" sz="1400" dirty="0">
              <a:latin typeface="Arial" panose="020B0604020202020204" pitchFamily="34" charset="0"/>
              <a:cs typeface="Arial" panose="020B0604020202020204" pitchFamily="34" charset="0"/>
            </a:rPr>
            <a:t>Patient history of psoriasis and family background of PsA/psoriasis</a:t>
          </a:r>
        </a:p>
      </dgm:t>
    </dgm:pt>
    <dgm:pt modelId="{8B7FEDA4-35F6-D649-9762-F324D1E9AFA3}" type="parTrans" cxnId="{7919E4E8-744E-BA44-BDE0-9B91A076E4F3}">
      <dgm:prSet/>
      <dgm:spPr/>
      <dgm:t>
        <a:bodyPr/>
        <a:lstStyle/>
        <a:p>
          <a:endParaRPr lang="en-US" sz="1400">
            <a:latin typeface="Arial" panose="020B0604020202020204" pitchFamily="34" charset="0"/>
            <a:cs typeface="Arial" panose="020B0604020202020204" pitchFamily="34" charset="0"/>
          </a:endParaRPr>
        </a:p>
      </dgm:t>
    </dgm:pt>
    <dgm:pt modelId="{2568CE4E-43AC-3547-8821-36B8C3DB272E}" type="sibTrans" cxnId="{7919E4E8-744E-BA44-BDE0-9B91A076E4F3}">
      <dgm:prSet/>
      <dgm:spPr/>
      <dgm:t>
        <a:bodyPr/>
        <a:lstStyle/>
        <a:p>
          <a:endParaRPr lang="en-US" sz="1400">
            <a:latin typeface="Arial" panose="020B0604020202020204" pitchFamily="34" charset="0"/>
            <a:cs typeface="Arial" panose="020B0604020202020204" pitchFamily="34" charset="0"/>
          </a:endParaRPr>
        </a:p>
      </dgm:t>
    </dgm:pt>
    <dgm:pt modelId="{AF4B2D3F-748C-A443-AEB2-D6BEBDDDF638}">
      <dgm:prSet phldrT="[Text]" custT="1"/>
      <dgm:spPr/>
      <dgm:t>
        <a:bodyPr/>
        <a:lstStyle/>
        <a:p>
          <a:r>
            <a:rPr lang="en-MY" sz="1400" dirty="0">
              <a:latin typeface="Arial" panose="020B0604020202020204" pitchFamily="34" charset="0"/>
              <a:cs typeface="Arial" panose="020B0604020202020204" pitchFamily="34" charset="0"/>
            </a:rPr>
            <a:t>Physical examination (skin, joint, nails) </a:t>
          </a:r>
          <a:endParaRPr lang="en-US" sz="1400" dirty="0">
            <a:latin typeface="Arial" panose="020B0604020202020204" pitchFamily="34" charset="0"/>
            <a:cs typeface="Arial" panose="020B0604020202020204" pitchFamily="34" charset="0"/>
          </a:endParaRPr>
        </a:p>
      </dgm:t>
    </dgm:pt>
    <dgm:pt modelId="{96383CED-C684-DE45-9E59-6F0702B23D79}" type="parTrans" cxnId="{6842C610-2292-6744-857B-DE9447AE2A62}">
      <dgm:prSet/>
      <dgm:spPr/>
      <dgm:t>
        <a:bodyPr/>
        <a:lstStyle/>
        <a:p>
          <a:endParaRPr lang="en-US" sz="1400">
            <a:latin typeface="Arial" panose="020B0604020202020204" pitchFamily="34" charset="0"/>
            <a:cs typeface="Arial" panose="020B0604020202020204" pitchFamily="34" charset="0"/>
          </a:endParaRPr>
        </a:p>
      </dgm:t>
    </dgm:pt>
    <dgm:pt modelId="{CF7D3458-2FBD-3644-9E84-96BD473A7531}" type="sibTrans" cxnId="{6842C610-2292-6744-857B-DE9447AE2A62}">
      <dgm:prSet/>
      <dgm:spPr/>
      <dgm:t>
        <a:bodyPr/>
        <a:lstStyle/>
        <a:p>
          <a:endParaRPr lang="en-US" sz="1400">
            <a:latin typeface="Arial" panose="020B0604020202020204" pitchFamily="34" charset="0"/>
            <a:cs typeface="Arial" panose="020B0604020202020204" pitchFamily="34" charset="0"/>
          </a:endParaRPr>
        </a:p>
      </dgm:t>
    </dgm:pt>
    <dgm:pt modelId="{B72AF634-E195-804B-B392-757F53245293}">
      <dgm:prSet phldrT="[Text]" custT="1"/>
      <dgm:spPr/>
      <dgm:t>
        <a:bodyPr/>
        <a:lstStyle/>
        <a:p>
          <a:r>
            <a:rPr lang="en-US" sz="1400" b="0" i="0" u="none" strike="noStrike" dirty="0">
              <a:solidFill>
                <a:schemeClr val="tx1"/>
              </a:solidFill>
              <a:effectLst/>
              <a:latin typeface="Arial" panose="020B0604020202020204" pitchFamily="34" charset="0"/>
              <a:ea typeface="+mn-ea"/>
              <a:cs typeface="Arial" panose="020B0604020202020204" pitchFamily="34" charset="0"/>
            </a:rPr>
            <a:t>Patient-reported measures (pain, function, and quality of life)</a:t>
          </a:r>
          <a:endParaRPr lang="en-US" sz="1400" dirty="0">
            <a:latin typeface="Arial" panose="020B0604020202020204" pitchFamily="34" charset="0"/>
            <a:cs typeface="Arial" panose="020B0604020202020204" pitchFamily="34" charset="0"/>
          </a:endParaRPr>
        </a:p>
      </dgm:t>
    </dgm:pt>
    <dgm:pt modelId="{85E3F9B7-4333-1048-8A7F-CF27D591F768}" type="parTrans" cxnId="{8ADEACD4-7F55-E44D-A003-C82B61A15951}">
      <dgm:prSet/>
      <dgm:spPr/>
      <dgm:t>
        <a:bodyPr/>
        <a:lstStyle/>
        <a:p>
          <a:endParaRPr lang="en-US" sz="1400">
            <a:latin typeface="Arial" panose="020B0604020202020204" pitchFamily="34" charset="0"/>
            <a:cs typeface="Arial" panose="020B0604020202020204" pitchFamily="34" charset="0"/>
          </a:endParaRPr>
        </a:p>
      </dgm:t>
    </dgm:pt>
    <dgm:pt modelId="{9B011DE9-ADD1-FA4F-BB9A-46257EA2CA67}" type="sibTrans" cxnId="{8ADEACD4-7F55-E44D-A003-C82B61A15951}">
      <dgm:prSet/>
      <dgm:spPr/>
      <dgm:t>
        <a:bodyPr/>
        <a:lstStyle/>
        <a:p>
          <a:endParaRPr lang="en-US" sz="1400">
            <a:latin typeface="Arial" panose="020B0604020202020204" pitchFamily="34" charset="0"/>
            <a:cs typeface="Arial" panose="020B0604020202020204" pitchFamily="34" charset="0"/>
          </a:endParaRPr>
        </a:p>
      </dgm:t>
    </dgm:pt>
    <dgm:pt modelId="{89E0EDCE-AF1F-534C-A47A-B61E5CF9CFC5}">
      <dgm:prSet phldrT="[Text]" custT="1"/>
      <dgm:spPr/>
      <dgm:t>
        <a:bodyPr/>
        <a:lstStyle/>
        <a:p>
          <a:r>
            <a:rPr lang="en-MY" sz="1400" dirty="0">
              <a:latin typeface="Arial" panose="020B0604020202020204" pitchFamily="34" charset="0"/>
              <a:cs typeface="Arial" panose="020B0604020202020204" pitchFamily="34" charset="0"/>
            </a:rPr>
            <a:t>Radiology features (e.g. X</a:t>
          </a:r>
          <a:r>
            <a:rPr lang="en-US" sz="1400" b="0" i="0" u="none" dirty="0">
              <a:latin typeface="Arial" panose="020B0604020202020204" pitchFamily="34" charset="0"/>
              <a:cs typeface="Arial" panose="020B0604020202020204" pitchFamily="34" charset="0"/>
            </a:rPr>
            <a:t>-ray, MSUS, MRI</a:t>
          </a:r>
          <a:r>
            <a:rPr lang="en-MY" sz="1400" dirty="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dgm:t>
    </dgm:pt>
    <dgm:pt modelId="{DC25C16B-51F2-6644-8C9C-8CB69D194385}" type="parTrans" cxnId="{5D6124E8-5B11-714A-8A30-DBB7CC6E5F2E}">
      <dgm:prSet/>
      <dgm:spPr/>
      <dgm:t>
        <a:bodyPr/>
        <a:lstStyle/>
        <a:p>
          <a:endParaRPr lang="en-US" sz="1400">
            <a:latin typeface="Arial" panose="020B0604020202020204" pitchFamily="34" charset="0"/>
            <a:cs typeface="Arial" panose="020B0604020202020204" pitchFamily="34" charset="0"/>
          </a:endParaRPr>
        </a:p>
      </dgm:t>
    </dgm:pt>
    <dgm:pt modelId="{A590D88A-F9E2-4E40-AA4D-3D7A6D2FB272}" type="sibTrans" cxnId="{5D6124E8-5B11-714A-8A30-DBB7CC6E5F2E}">
      <dgm:prSet/>
      <dgm:spPr/>
      <dgm:t>
        <a:bodyPr/>
        <a:lstStyle/>
        <a:p>
          <a:endParaRPr lang="en-US" sz="1400">
            <a:latin typeface="Arial" panose="020B0604020202020204" pitchFamily="34" charset="0"/>
            <a:cs typeface="Arial" panose="020B0604020202020204" pitchFamily="34" charset="0"/>
          </a:endParaRPr>
        </a:p>
      </dgm:t>
    </dgm:pt>
    <dgm:pt modelId="{5C6B4AE3-1CEC-EF4A-9E12-F85D83AFF116}">
      <dgm:prSet custT="1"/>
      <dgm:spPr/>
      <dgm:t>
        <a:bodyPr/>
        <a:lstStyle/>
        <a:p>
          <a:r>
            <a:rPr lang="en-US" sz="1400" dirty="0">
              <a:latin typeface="Arial" panose="020B0604020202020204" pitchFamily="34" charset="0"/>
              <a:cs typeface="Arial" panose="020B0604020202020204" pitchFamily="34" charset="0"/>
            </a:rPr>
            <a:t>Laboratory studies                (ESR and CRP)</a:t>
          </a:r>
        </a:p>
      </dgm:t>
    </dgm:pt>
    <dgm:pt modelId="{A27CB3A8-D0D6-7F4B-AE44-A36075CBE75B}" type="parTrans" cxnId="{27EB9ED1-7438-B143-A450-0ECCF80D4AD2}">
      <dgm:prSet/>
      <dgm:spPr/>
      <dgm:t>
        <a:bodyPr/>
        <a:lstStyle/>
        <a:p>
          <a:endParaRPr lang="en-US">
            <a:latin typeface="Arial" panose="020B0604020202020204" pitchFamily="34" charset="0"/>
            <a:cs typeface="Arial" panose="020B0604020202020204" pitchFamily="34" charset="0"/>
          </a:endParaRPr>
        </a:p>
      </dgm:t>
    </dgm:pt>
    <dgm:pt modelId="{F8310DC4-C0E1-BB42-8469-668B42B9A5E2}" type="sibTrans" cxnId="{27EB9ED1-7438-B143-A450-0ECCF80D4AD2}">
      <dgm:prSet/>
      <dgm:spPr/>
      <dgm:t>
        <a:bodyPr/>
        <a:lstStyle/>
        <a:p>
          <a:endParaRPr lang="en-US">
            <a:latin typeface="Arial" panose="020B0604020202020204" pitchFamily="34" charset="0"/>
            <a:cs typeface="Arial" panose="020B0604020202020204" pitchFamily="34" charset="0"/>
          </a:endParaRPr>
        </a:p>
      </dgm:t>
    </dgm:pt>
    <dgm:pt modelId="{9D2F97DF-28D8-9B4E-8CFC-38FD365F7BFD}" type="pres">
      <dgm:prSet presAssocID="{F5331D0B-631B-6F47-94E4-C5D44120B83E}" presName="Name0" presStyleCnt="0">
        <dgm:presLayoutVars>
          <dgm:dir/>
          <dgm:resizeHandles val="exact"/>
        </dgm:presLayoutVars>
      </dgm:prSet>
      <dgm:spPr/>
    </dgm:pt>
    <dgm:pt modelId="{1901B0F4-9164-B344-A9CE-6EA06306D6A2}" type="pres">
      <dgm:prSet presAssocID="{F1F6FDF8-90DD-7E4B-81A8-94F9D627FF2D}" presName="compNode" presStyleCnt="0"/>
      <dgm:spPr/>
    </dgm:pt>
    <dgm:pt modelId="{FAED9F06-8400-714D-858C-C0C453D5050B}" type="pres">
      <dgm:prSet presAssocID="{F1F6FDF8-90DD-7E4B-81A8-94F9D627FF2D}" presName="pictRect" presStyleLbl="node1" presStyleIdx="0" presStyleCnt="5"/>
      <dgm:spPr>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pt>
    <dgm:pt modelId="{7535C538-9845-1749-894C-6A8F7DC6E1AE}" type="pres">
      <dgm:prSet presAssocID="{F1F6FDF8-90DD-7E4B-81A8-94F9D627FF2D}" presName="textRect" presStyleLbl="revTx" presStyleIdx="0" presStyleCnt="5" custScaleX="164462">
        <dgm:presLayoutVars>
          <dgm:bulletEnabled val="1"/>
        </dgm:presLayoutVars>
      </dgm:prSet>
      <dgm:spPr/>
    </dgm:pt>
    <dgm:pt modelId="{4B545C2B-0A94-DE44-A146-19FBEB7A5A47}" type="pres">
      <dgm:prSet presAssocID="{2568CE4E-43AC-3547-8821-36B8C3DB272E}" presName="sibTrans" presStyleLbl="sibTrans2D1" presStyleIdx="0" presStyleCnt="0"/>
      <dgm:spPr/>
    </dgm:pt>
    <dgm:pt modelId="{F5284FD6-3B7B-9A4E-AC1B-7C06C9CB98AE}" type="pres">
      <dgm:prSet presAssocID="{AF4B2D3F-748C-A443-AEB2-D6BEBDDDF638}" presName="compNode" presStyleCnt="0"/>
      <dgm:spPr/>
    </dgm:pt>
    <dgm:pt modelId="{23D8805B-D15E-964F-B605-EE2A909B704B}" type="pres">
      <dgm:prSet presAssocID="{AF4B2D3F-748C-A443-AEB2-D6BEBDDDF638}" presName="pictRect" presStyleLbl="node1" presStyleIdx="1" presStyleCnt="5" custScaleX="105108" custScaleY="100629"/>
      <dgm:spPr>
        <a:blipFill dpi="0" rotWithShape="1">
          <a:blip xmlns:r="http://schemas.openxmlformats.org/officeDocument/2006/relationships" r:embed="rId2" cstate="email">
            <a:extLst>
              <a:ext uri="{28A0092B-C50C-407E-A947-70E740481C1C}">
                <a14:useLocalDpi xmlns:a14="http://schemas.microsoft.com/office/drawing/2010/main"/>
              </a:ext>
            </a:extLst>
          </a:blip>
          <a:srcRect/>
          <a:stretch>
            <a:fillRect l="5865" t="9855" r="5865" b="9855"/>
          </a:stretch>
        </a:blipFill>
      </dgm:spPr>
    </dgm:pt>
    <dgm:pt modelId="{CB4A7368-06F4-2A48-8F97-0E6689797C35}" type="pres">
      <dgm:prSet presAssocID="{AF4B2D3F-748C-A443-AEB2-D6BEBDDDF638}" presName="textRect" presStyleLbl="revTx" presStyleIdx="1" presStyleCnt="5" custScaleX="122296">
        <dgm:presLayoutVars>
          <dgm:bulletEnabled val="1"/>
        </dgm:presLayoutVars>
      </dgm:prSet>
      <dgm:spPr/>
    </dgm:pt>
    <dgm:pt modelId="{A69AEF11-DA8C-2240-A18C-169E6ABD12F0}" type="pres">
      <dgm:prSet presAssocID="{CF7D3458-2FBD-3644-9E84-96BD473A7531}" presName="sibTrans" presStyleLbl="sibTrans2D1" presStyleIdx="0" presStyleCnt="0"/>
      <dgm:spPr/>
    </dgm:pt>
    <dgm:pt modelId="{BFE2C0D1-6EDA-374E-9595-DF8DE3E9B567}" type="pres">
      <dgm:prSet presAssocID="{B72AF634-E195-804B-B392-757F53245293}" presName="compNode" presStyleCnt="0"/>
      <dgm:spPr/>
    </dgm:pt>
    <dgm:pt modelId="{50E9CB2A-7149-794B-8C15-FE94CDAEFD3D}" type="pres">
      <dgm:prSet presAssocID="{B72AF634-E195-804B-B392-757F53245293}" presName="pictRect" presStyleLbl="node1" presStyleIdx="2" presStyleCnt="5"/>
      <dgm:spPr>
        <a:blipFill rotWithShape="1">
          <a:blip xmlns:r="http://schemas.openxmlformats.org/officeDocument/2006/relationships" r:embed="rId3" cstate="email">
            <a:extLst>
              <a:ext uri="{28A0092B-C50C-407E-A947-70E740481C1C}">
                <a14:useLocalDpi xmlns:a14="http://schemas.microsoft.com/office/drawing/2010/main"/>
              </a:ext>
            </a:extLst>
          </a:blip>
          <a:srcRect/>
          <a:stretch>
            <a:fillRect/>
          </a:stretch>
        </a:blipFill>
      </dgm:spPr>
    </dgm:pt>
    <dgm:pt modelId="{012A01C8-2182-2D49-9B3F-DCE66D9186C4}" type="pres">
      <dgm:prSet presAssocID="{B72AF634-E195-804B-B392-757F53245293}" presName="textRect" presStyleLbl="revTx" presStyleIdx="2" presStyleCnt="5" custScaleX="150486">
        <dgm:presLayoutVars>
          <dgm:bulletEnabled val="1"/>
        </dgm:presLayoutVars>
      </dgm:prSet>
      <dgm:spPr/>
    </dgm:pt>
    <dgm:pt modelId="{D339003B-3643-CA41-9AFC-3AD7EA0C86BB}" type="pres">
      <dgm:prSet presAssocID="{9B011DE9-ADD1-FA4F-BB9A-46257EA2CA67}" presName="sibTrans" presStyleLbl="sibTrans2D1" presStyleIdx="0" presStyleCnt="0"/>
      <dgm:spPr/>
    </dgm:pt>
    <dgm:pt modelId="{F2535015-51FD-1847-8DEB-904A1E2968A0}" type="pres">
      <dgm:prSet presAssocID="{89E0EDCE-AF1F-534C-A47A-B61E5CF9CFC5}" presName="compNode" presStyleCnt="0"/>
      <dgm:spPr/>
    </dgm:pt>
    <dgm:pt modelId="{26893CC6-649F-A242-8887-570A8A0AA57D}" type="pres">
      <dgm:prSet presAssocID="{89E0EDCE-AF1F-534C-A47A-B61E5CF9CFC5}" presName="pictRect" presStyleLbl="node1" presStyleIdx="3" presStyleCnt="5" custLinFactNeighborX="-836" custLinFactNeighborY="12103"/>
      <dgm:spPr>
        <a:blipFill rotWithShape="1">
          <a:blip xmlns:r="http://schemas.openxmlformats.org/officeDocument/2006/relationships" r:embed="rId4" cstate="email">
            <a:extLst>
              <a:ext uri="{28A0092B-C50C-407E-A947-70E740481C1C}">
                <a14:useLocalDpi xmlns:a14="http://schemas.microsoft.com/office/drawing/2010/main"/>
              </a:ext>
            </a:extLst>
          </a:blip>
          <a:srcRect/>
          <a:stretch>
            <a:fillRect/>
          </a:stretch>
        </a:blipFill>
      </dgm:spPr>
    </dgm:pt>
    <dgm:pt modelId="{D3370329-36DB-4A4E-934E-DAFA737402A5}" type="pres">
      <dgm:prSet presAssocID="{89E0EDCE-AF1F-534C-A47A-B61E5CF9CFC5}" presName="textRect" presStyleLbl="revTx" presStyleIdx="3" presStyleCnt="5" custScaleX="141463">
        <dgm:presLayoutVars>
          <dgm:bulletEnabled val="1"/>
        </dgm:presLayoutVars>
      </dgm:prSet>
      <dgm:spPr/>
    </dgm:pt>
    <dgm:pt modelId="{67F05316-3CB6-EF49-A6D5-7CB08F041958}" type="pres">
      <dgm:prSet presAssocID="{A590D88A-F9E2-4E40-AA4D-3D7A6D2FB272}" presName="sibTrans" presStyleLbl="sibTrans2D1" presStyleIdx="0" presStyleCnt="0"/>
      <dgm:spPr/>
    </dgm:pt>
    <dgm:pt modelId="{A6E6A2D7-9B82-2F47-8B16-271FFC140CC3}" type="pres">
      <dgm:prSet presAssocID="{5C6B4AE3-1CEC-EF4A-9E12-F85D83AFF116}" presName="compNode" presStyleCnt="0"/>
      <dgm:spPr/>
    </dgm:pt>
    <dgm:pt modelId="{3D049903-2DDC-C44A-8942-29D91652EA40}" type="pres">
      <dgm:prSet presAssocID="{5C6B4AE3-1CEC-EF4A-9E12-F85D83AFF116}" presName="pictRect" presStyleLbl="node1" presStyleIdx="4" presStyleCnt="5" custLinFactNeighborX="18755" custLinFactNeighborY="11028"/>
      <dgm:spPr>
        <a:blipFill rotWithShape="1">
          <a:blip xmlns:r="http://schemas.openxmlformats.org/officeDocument/2006/relationships" r:embed="rId5" cstate="email">
            <a:extLst>
              <a:ext uri="{28A0092B-C50C-407E-A947-70E740481C1C}">
                <a14:useLocalDpi xmlns:a14="http://schemas.microsoft.com/office/drawing/2010/main"/>
              </a:ext>
            </a:extLst>
          </a:blip>
          <a:srcRect/>
          <a:stretch>
            <a:fillRect/>
          </a:stretch>
        </a:blipFill>
      </dgm:spPr>
    </dgm:pt>
    <dgm:pt modelId="{464FCB69-C406-5E48-93F0-B9D84B1EB629}" type="pres">
      <dgm:prSet presAssocID="{5C6B4AE3-1CEC-EF4A-9E12-F85D83AFF116}" presName="textRect" presStyleLbl="revTx" presStyleIdx="4" presStyleCnt="5" custScaleX="169999" custLinFactNeighborX="18400" custLinFactNeighborY="5102">
        <dgm:presLayoutVars>
          <dgm:bulletEnabled val="1"/>
        </dgm:presLayoutVars>
      </dgm:prSet>
      <dgm:spPr/>
    </dgm:pt>
  </dgm:ptLst>
  <dgm:cxnLst>
    <dgm:cxn modelId="{7A03DD0D-90E9-4F41-AA04-3FF08B393598}" type="presOf" srcId="{A590D88A-F9E2-4E40-AA4D-3D7A6D2FB272}" destId="{67F05316-3CB6-EF49-A6D5-7CB08F041958}" srcOrd="0" destOrd="0" presId="urn:microsoft.com/office/officeart/2005/8/layout/pList1"/>
    <dgm:cxn modelId="{6842C610-2292-6744-857B-DE9447AE2A62}" srcId="{F5331D0B-631B-6F47-94E4-C5D44120B83E}" destId="{AF4B2D3F-748C-A443-AEB2-D6BEBDDDF638}" srcOrd="1" destOrd="0" parTransId="{96383CED-C684-DE45-9E59-6F0702B23D79}" sibTransId="{CF7D3458-2FBD-3644-9E84-96BD473A7531}"/>
    <dgm:cxn modelId="{720CE110-F699-0149-B4C4-912EC4862610}" type="presOf" srcId="{5C6B4AE3-1CEC-EF4A-9E12-F85D83AFF116}" destId="{464FCB69-C406-5E48-93F0-B9D84B1EB629}" srcOrd="0" destOrd="0" presId="urn:microsoft.com/office/officeart/2005/8/layout/pList1"/>
    <dgm:cxn modelId="{5BD1BF1D-2F17-1E48-81A8-7A130A672A82}" type="presOf" srcId="{F1F6FDF8-90DD-7E4B-81A8-94F9D627FF2D}" destId="{7535C538-9845-1749-894C-6A8F7DC6E1AE}" srcOrd="0" destOrd="0" presId="urn:microsoft.com/office/officeart/2005/8/layout/pList1"/>
    <dgm:cxn modelId="{3F8A0C29-A427-7C4E-BBF8-458547853831}" type="presOf" srcId="{9B011DE9-ADD1-FA4F-BB9A-46257EA2CA67}" destId="{D339003B-3643-CA41-9AFC-3AD7EA0C86BB}" srcOrd="0" destOrd="0" presId="urn:microsoft.com/office/officeart/2005/8/layout/pList1"/>
    <dgm:cxn modelId="{7CAFF788-7992-174D-911B-70F5604486F2}" type="presOf" srcId="{B72AF634-E195-804B-B392-757F53245293}" destId="{012A01C8-2182-2D49-9B3F-DCE66D9186C4}" srcOrd="0" destOrd="0" presId="urn:microsoft.com/office/officeart/2005/8/layout/pList1"/>
    <dgm:cxn modelId="{27F16D95-2353-584D-8389-5763325415A7}" type="presOf" srcId="{89E0EDCE-AF1F-534C-A47A-B61E5CF9CFC5}" destId="{D3370329-36DB-4A4E-934E-DAFA737402A5}" srcOrd="0" destOrd="0" presId="urn:microsoft.com/office/officeart/2005/8/layout/pList1"/>
    <dgm:cxn modelId="{25030498-999B-5449-B80B-817CA6C93C72}" type="presOf" srcId="{F5331D0B-631B-6F47-94E4-C5D44120B83E}" destId="{9D2F97DF-28D8-9B4E-8CFC-38FD365F7BFD}" srcOrd="0" destOrd="0" presId="urn:microsoft.com/office/officeart/2005/8/layout/pList1"/>
    <dgm:cxn modelId="{A61AC2A8-894D-324E-8ADB-3C7B839A9C1E}" type="presOf" srcId="{2568CE4E-43AC-3547-8821-36B8C3DB272E}" destId="{4B545C2B-0A94-DE44-A146-19FBEB7A5A47}" srcOrd="0" destOrd="0" presId="urn:microsoft.com/office/officeart/2005/8/layout/pList1"/>
    <dgm:cxn modelId="{2EFBB3C0-3F91-7E44-9AB2-BF29600E3DCF}" type="presOf" srcId="{CF7D3458-2FBD-3644-9E84-96BD473A7531}" destId="{A69AEF11-DA8C-2240-A18C-169E6ABD12F0}" srcOrd="0" destOrd="0" presId="urn:microsoft.com/office/officeart/2005/8/layout/pList1"/>
    <dgm:cxn modelId="{27EB9ED1-7438-B143-A450-0ECCF80D4AD2}" srcId="{F5331D0B-631B-6F47-94E4-C5D44120B83E}" destId="{5C6B4AE3-1CEC-EF4A-9E12-F85D83AFF116}" srcOrd="4" destOrd="0" parTransId="{A27CB3A8-D0D6-7F4B-AE44-A36075CBE75B}" sibTransId="{F8310DC4-C0E1-BB42-8469-668B42B9A5E2}"/>
    <dgm:cxn modelId="{8ADEACD4-7F55-E44D-A003-C82B61A15951}" srcId="{F5331D0B-631B-6F47-94E4-C5D44120B83E}" destId="{B72AF634-E195-804B-B392-757F53245293}" srcOrd="2" destOrd="0" parTransId="{85E3F9B7-4333-1048-8A7F-CF27D591F768}" sibTransId="{9B011DE9-ADD1-FA4F-BB9A-46257EA2CA67}"/>
    <dgm:cxn modelId="{5D6124E8-5B11-714A-8A30-DBB7CC6E5F2E}" srcId="{F5331D0B-631B-6F47-94E4-C5D44120B83E}" destId="{89E0EDCE-AF1F-534C-A47A-B61E5CF9CFC5}" srcOrd="3" destOrd="0" parTransId="{DC25C16B-51F2-6644-8C9C-8CB69D194385}" sibTransId="{A590D88A-F9E2-4E40-AA4D-3D7A6D2FB272}"/>
    <dgm:cxn modelId="{7919E4E8-744E-BA44-BDE0-9B91A076E4F3}" srcId="{F5331D0B-631B-6F47-94E4-C5D44120B83E}" destId="{F1F6FDF8-90DD-7E4B-81A8-94F9D627FF2D}" srcOrd="0" destOrd="0" parTransId="{8B7FEDA4-35F6-D649-9762-F324D1E9AFA3}" sibTransId="{2568CE4E-43AC-3547-8821-36B8C3DB272E}"/>
    <dgm:cxn modelId="{221EB7ED-3BCB-774B-B017-C3712D3A8BC7}" type="presOf" srcId="{AF4B2D3F-748C-A443-AEB2-D6BEBDDDF638}" destId="{CB4A7368-06F4-2A48-8F97-0E6689797C35}" srcOrd="0" destOrd="0" presId="urn:microsoft.com/office/officeart/2005/8/layout/pList1"/>
    <dgm:cxn modelId="{11A85F9E-5CA5-1041-8019-66107E46DAC2}" type="presParOf" srcId="{9D2F97DF-28D8-9B4E-8CFC-38FD365F7BFD}" destId="{1901B0F4-9164-B344-A9CE-6EA06306D6A2}" srcOrd="0" destOrd="0" presId="urn:microsoft.com/office/officeart/2005/8/layout/pList1"/>
    <dgm:cxn modelId="{00A60EF4-4433-AF49-AE11-E1890CA79E00}" type="presParOf" srcId="{1901B0F4-9164-B344-A9CE-6EA06306D6A2}" destId="{FAED9F06-8400-714D-858C-C0C453D5050B}" srcOrd="0" destOrd="0" presId="urn:microsoft.com/office/officeart/2005/8/layout/pList1"/>
    <dgm:cxn modelId="{B7BAB28E-9515-4745-AAAC-F3F8451A6161}" type="presParOf" srcId="{1901B0F4-9164-B344-A9CE-6EA06306D6A2}" destId="{7535C538-9845-1749-894C-6A8F7DC6E1AE}" srcOrd="1" destOrd="0" presId="urn:microsoft.com/office/officeart/2005/8/layout/pList1"/>
    <dgm:cxn modelId="{42644A8C-7414-8D46-9171-EC3DD81B44B3}" type="presParOf" srcId="{9D2F97DF-28D8-9B4E-8CFC-38FD365F7BFD}" destId="{4B545C2B-0A94-DE44-A146-19FBEB7A5A47}" srcOrd="1" destOrd="0" presId="urn:microsoft.com/office/officeart/2005/8/layout/pList1"/>
    <dgm:cxn modelId="{346A9DE3-F8BE-4342-B9DB-E54CE49380FC}" type="presParOf" srcId="{9D2F97DF-28D8-9B4E-8CFC-38FD365F7BFD}" destId="{F5284FD6-3B7B-9A4E-AC1B-7C06C9CB98AE}" srcOrd="2" destOrd="0" presId="urn:microsoft.com/office/officeart/2005/8/layout/pList1"/>
    <dgm:cxn modelId="{29E0F081-1F24-CE41-AA04-5DC0A98EED3B}" type="presParOf" srcId="{F5284FD6-3B7B-9A4E-AC1B-7C06C9CB98AE}" destId="{23D8805B-D15E-964F-B605-EE2A909B704B}" srcOrd="0" destOrd="0" presId="urn:microsoft.com/office/officeart/2005/8/layout/pList1"/>
    <dgm:cxn modelId="{E01F7B2F-921D-CC41-97CB-306D844343B7}" type="presParOf" srcId="{F5284FD6-3B7B-9A4E-AC1B-7C06C9CB98AE}" destId="{CB4A7368-06F4-2A48-8F97-0E6689797C35}" srcOrd="1" destOrd="0" presId="urn:microsoft.com/office/officeart/2005/8/layout/pList1"/>
    <dgm:cxn modelId="{9E090383-3592-BB4F-ACFA-FD3A3B2FF983}" type="presParOf" srcId="{9D2F97DF-28D8-9B4E-8CFC-38FD365F7BFD}" destId="{A69AEF11-DA8C-2240-A18C-169E6ABD12F0}" srcOrd="3" destOrd="0" presId="urn:microsoft.com/office/officeart/2005/8/layout/pList1"/>
    <dgm:cxn modelId="{BAE56D84-6116-CC4B-8DC4-6499C5000B27}" type="presParOf" srcId="{9D2F97DF-28D8-9B4E-8CFC-38FD365F7BFD}" destId="{BFE2C0D1-6EDA-374E-9595-DF8DE3E9B567}" srcOrd="4" destOrd="0" presId="urn:microsoft.com/office/officeart/2005/8/layout/pList1"/>
    <dgm:cxn modelId="{044EBA24-6521-B744-9588-4AD6873677ED}" type="presParOf" srcId="{BFE2C0D1-6EDA-374E-9595-DF8DE3E9B567}" destId="{50E9CB2A-7149-794B-8C15-FE94CDAEFD3D}" srcOrd="0" destOrd="0" presId="urn:microsoft.com/office/officeart/2005/8/layout/pList1"/>
    <dgm:cxn modelId="{574FDB78-8B3E-C846-9408-252B04549DC5}" type="presParOf" srcId="{BFE2C0D1-6EDA-374E-9595-DF8DE3E9B567}" destId="{012A01C8-2182-2D49-9B3F-DCE66D9186C4}" srcOrd="1" destOrd="0" presId="urn:microsoft.com/office/officeart/2005/8/layout/pList1"/>
    <dgm:cxn modelId="{CCFCFE65-C449-A746-B824-306358CD218D}" type="presParOf" srcId="{9D2F97DF-28D8-9B4E-8CFC-38FD365F7BFD}" destId="{D339003B-3643-CA41-9AFC-3AD7EA0C86BB}" srcOrd="5" destOrd="0" presId="urn:microsoft.com/office/officeart/2005/8/layout/pList1"/>
    <dgm:cxn modelId="{A6E6BF42-4A4F-AB47-A411-0887B6DC4F4D}" type="presParOf" srcId="{9D2F97DF-28D8-9B4E-8CFC-38FD365F7BFD}" destId="{F2535015-51FD-1847-8DEB-904A1E2968A0}" srcOrd="6" destOrd="0" presId="urn:microsoft.com/office/officeart/2005/8/layout/pList1"/>
    <dgm:cxn modelId="{D20CB2CD-E884-E24B-ACD5-50D79DA9388B}" type="presParOf" srcId="{F2535015-51FD-1847-8DEB-904A1E2968A0}" destId="{26893CC6-649F-A242-8887-570A8A0AA57D}" srcOrd="0" destOrd="0" presId="urn:microsoft.com/office/officeart/2005/8/layout/pList1"/>
    <dgm:cxn modelId="{42A4B157-AAE3-1E4E-94D5-AEF3C6C9D31F}" type="presParOf" srcId="{F2535015-51FD-1847-8DEB-904A1E2968A0}" destId="{D3370329-36DB-4A4E-934E-DAFA737402A5}" srcOrd="1" destOrd="0" presId="urn:microsoft.com/office/officeart/2005/8/layout/pList1"/>
    <dgm:cxn modelId="{C359A69D-54D8-E34D-B517-F2B79273B321}" type="presParOf" srcId="{9D2F97DF-28D8-9B4E-8CFC-38FD365F7BFD}" destId="{67F05316-3CB6-EF49-A6D5-7CB08F041958}" srcOrd="7" destOrd="0" presId="urn:microsoft.com/office/officeart/2005/8/layout/pList1"/>
    <dgm:cxn modelId="{976C480F-D9E6-8345-97A0-8987215BF1E4}" type="presParOf" srcId="{9D2F97DF-28D8-9B4E-8CFC-38FD365F7BFD}" destId="{A6E6A2D7-9B82-2F47-8B16-271FFC140CC3}" srcOrd="8" destOrd="0" presId="urn:microsoft.com/office/officeart/2005/8/layout/pList1"/>
    <dgm:cxn modelId="{B4F4F463-106F-1B4F-A4F2-D7F0255D0DBB}" type="presParOf" srcId="{A6E6A2D7-9B82-2F47-8B16-271FFC140CC3}" destId="{3D049903-2DDC-C44A-8942-29D91652EA40}" srcOrd="0" destOrd="0" presId="urn:microsoft.com/office/officeart/2005/8/layout/pList1"/>
    <dgm:cxn modelId="{DA34F062-6262-DF43-A078-69C0DB8E773E}" type="presParOf" srcId="{A6E6A2D7-9B82-2F47-8B16-271FFC140CC3}" destId="{464FCB69-C406-5E48-93F0-B9D84B1EB629}" srcOrd="1" destOrd="0" presId="urn:microsoft.com/office/officeart/2005/8/layout/p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F1F6FDF8-90DD-7E4B-81A8-94F9D627FF2D}">
      <dgm:prSet phldrT="[Text]" custT="1"/>
      <dgm:spPr/>
      <dgm:t>
        <a:bodyPr/>
        <a:lstStyle/>
        <a:p>
          <a:pPr>
            <a:buFont typeface="Courier New" panose="02070309020205020404" pitchFamily="49" charset="0"/>
            <a:buChar char="o"/>
          </a:pPr>
          <a:endParaRPr lang="en-US" sz="1400" dirty="0">
            <a:latin typeface="Arial" panose="020B0604020202020204" pitchFamily="34" charset="0"/>
            <a:cs typeface="Arial" panose="020B0604020202020204" pitchFamily="34" charset="0"/>
          </a:endParaRPr>
        </a:p>
      </dgm:t>
    </dgm:pt>
    <dgm:pt modelId="{8B7FEDA4-35F6-D649-9762-F324D1E9AFA3}" type="parTrans" cxnId="{7919E4E8-744E-BA44-BDE0-9B91A076E4F3}">
      <dgm:prSet/>
      <dgm:spPr/>
      <dgm:t>
        <a:bodyPr/>
        <a:lstStyle/>
        <a:p>
          <a:endParaRPr lang="en-US" sz="1400">
            <a:latin typeface="Arial" panose="020B0604020202020204" pitchFamily="34" charset="0"/>
            <a:cs typeface="Arial" panose="020B0604020202020204" pitchFamily="34" charset="0"/>
          </a:endParaRPr>
        </a:p>
      </dgm:t>
    </dgm:pt>
    <dgm:pt modelId="{2568CE4E-43AC-3547-8821-36B8C3DB272E}" type="sibTrans" cxnId="{7919E4E8-744E-BA44-BDE0-9B91A076E4F3}">
      <dgm:prSet/>
      <dgm:spPr/>
      <dgm:t>
        <a:bodyPr/>
        <a:lstStyle/>
        <a:p>
          <a:endParaRPr lang="en-US" sz="1400">
            <a:latin typeface="Arial" panose="020B0604020202020204" pitchFamily="34" charset="0"/>
            <a:cs typeface="Arial" panose="020B0604020202020204" pitchFamily="34" charset="0"/>
          </a:endParaRPr>
        </a:p>
      </dgm:t>
    </dgm:pt>
    <dgm:pt modelId="{9D2F97DF-28D8-9B4E-8CFC-38FD365F7BFD}" type="pres">
      <dgm:prSet presAssocID="{F5331D0B-631B-6F47-94E4-C5D44120B83E}" presName="Name0" presStyleCnt="0">
        <dgm:presLayoutVars>
          <dgm:dir/>
          <dgm:resizeHandles val="exact"/>
        </dgm:presLayoutVars>
      </dgm:prSet>
      <dgm:spPr/>
    </dgm:pt>
    <dgm:pt modelId="{1901B0F4-9164-B344-A9CE-6EA06306D6A2}" type="pres">
      <dgm:prSet presAssocID="{F1F6FDF8-90DD-7E4B-81A8-94F9D627FF2D}" presName="compNode" presStyleCnt="0"/>
      <dgm:spPr/>
    </dgm:pt>
    <dgm:pt modelId="{FAED9F06-8400-714D-858C-C0C453D5050B}" type="pres">
      <dgm:prSet presAssocID="{F1F6FDF8-90DD-7E4B-81A8-94F9D627FF2D}" presName="pictRect" presStyleLbl="node1" presStyleIdx="0" presStyleCnt="1" custLinFactNeighborX="9375" custLinFactNeighborY="8579"/>
      <dgm:spPr>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pt>
    <dgm:pt modelId="{7535C538-9845-1749-894C-6A8F7DC6E1AE}" type="pres">
      <dgm:prSet presAssocID="{F1F6FDF8-90DD-7E4B-81A8-94F9D627FF2D}" presName="textRect" presStyleLbl="revTx" presStyleIdx="0" presStyleCnt="1">
        <dgm:presLayoutVars>
          <dgm:bulletEnabled val="1"/>
        </dgm:presLayoutVars>
      </dgm:prSet>
      <dgm:spPr/>
    </dgm:pt>
  </dgm:ptLst>
  <dgm:cxnLst>
    <dgm:cxn modelId="{5BD1BF1D-2F17-1E48-81A8-7A130A672A82}" type="presOf" srcId="{F1F6FDF8-90DD-7E4B-81A8-94F9D627FF2D}" destId="{7535C538-9845-1749-894C-6A8F7DC6E1AE}" srcOrd="0" destOrd="0" presId="urn:microsoft.com/office/officeart/2005/8/layout/pList1"/>
    <dgm:cxn modelId="{25030498-999B-5449-B80B-817CA6C93C72}" type="presOf" srcId="{F5331D0B-631B-6F47-94E4-C5D44120B83E}" destId="{9D2F97DF-28D8-9B4E-8CFC-38FD365F7BFD}" srcOrd="0" destOrd="0" presId="urn:microsoft.com/office/officeart/2005/8/layout/pList1"/>
    <dgm:cxn modelId="{7919E4E8-744E-BA44-BDE0-9B91A076E4F3}" srcId="{F5331D0B-631B-6F47-94E4-C5D44120B83E}" destId="{F1F6FDF8-90DD-7E4B-81A8-94F9D627FF2D}" srcOrd="0" destOrd="0" parTransId="{8B7FEDA4-35F6-D649-9762-F324D1E9AFA3}" sibTransId="{2568CE4E-43AC-3547-8821-36B8C3DB272E}"/>
    <dgm:cxn modelId="{11A85F9E-5CA5-1041-8019-66107E46DAC2}" type="presParOf" srcId="{9D2F97DF-28D8-9B4E-8CFC-38FD365F7BFD}" destId="{1901B0F4-9164-B344-A9CE-6EA06306D6A2}" srcOrd="0" destOrd="0" presId="urn:microsoft.com/office/officeart/2005/8/layout/pList1"/>
    <dgm:cxn modelId="{00A60EF4-4433-AF49-AE11-E1890CA79E00}" type="presParOf" srcId="{1901B0F4-9164-B344-A9CE-6EA06306D6A2}" destId="{FAED9F06-8400-714D-858C-C0C453D5050B}" srcOrd="0" destOrd="0" presId="urn:microsoft.com/office/officeart/2005/8/layout/pList1"/>
    <dgm:cxn modelId="{B7BAB28E-9515-4745-AAAC-F3F8451A6161}" type="presParOf" srcId="{1901B0F4-9164-B344-A9CE-6EA06306D6A2}" destId="{7535C538-9845-1749-894C-6A8F7DC6E1AE}"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AF4B2D3F-748C-A443-AEB2-D6BEBDDDF638}">
      <dgm:prSet phldrT="[Text]" custT="1"/>
      <dgm:spPr/>
      <dgm:t>
        <a:bodyPr/>
        <a:lstStyle/>
        <a:p>
          <a:endParaRPr lang="en-US" sz="1400" dirty="0">
            <a:latin typeface="Arial" panose="020B0604020202020204" pitchFamily="34" charset="0"/>
            <a:cs typeface="Arial" panose="020B0604020202020204" pitchFamily="34" charset="0"/>
          </a:endParaRPr>
        </a:p>
      </dgm:t>
    </dgm:pt>
    <dgm:pt modelId="{CF7D3458-2FBD-3644-9E84-96BD473A7531}" type="sibTrans" cxnId="{6842C610-2292-6744-857B-DE9447AE2A62}">
      <dgm:prSet/>
      <dgm:spPr/>
      <dgm:t>
        <a:bodyPr/>
        <a:lstStyle/>
        <a:p>
          <a:endParaRPr lang="en-US" sz="1400">
            <a:latin typeface="Arial" panose="020B0604020202020204" pitchFamily="34" charset="0"/>
            <a:cs typeface="Arial" panose="020B0604020202020204" pitchFamily="34" charset="0"/>
          </a:endParaRPr>
        </a:p>
      </dgm:t>
    </dgm:pt>
    <dgm:pt modelId="{96383CED-C684-DE45-9E59-6F0702B23D79}" type="parTrans" cxnId="{6842C610-2292-6744-857B-DE9447AE2A62}">
      <dgm:prSet/>
      <dgm:spPr/>
      <dgm:t>
        <a:bodyPr/>
        <a:lstStyle/>
        <a:p>
          <a:endParaRPr lang="en-US" sz="1400">
            <a:latin typeface="Arial" panose="020B0604020202020204" pitchFamily="34" charset="0"/>
            <a:cs typeface="Arial" panose="020B0604020202020204" pitchFamily="34" charset="0"/>
          </a:endParaRPr>
        </a:p>
      </dgm:t>
    </dgm:pt>
    <dgm:pt modelId="{9D2F97DF-28D8-9B4E-8CFC-38FD365F7BFD}" type="pres">
      <dgm:prSet presAssocID="{F5331D0B-631B-6F47-94E4-C5D44120B83E}" presName="Name0" presStyleCnt="0">
        <dgm:presLayoutVars>
          <dgm:dir/>
          <dgm:resizeHandles val="exact"/>
        </dgm:presLayoutVars>
      </dgm:prSet>
      <dgm:spPr/>
    </dgm:pt>
    <dgm:pt modelId="{F5284FD6-3B7B-9A4E-AC1B-7C06C9CB98AE}" type="pres">
      <dgm:prSet presAssocID="{AF4B2D3F-748C-A443-AEB2-D6BEBDDDF638}" presName="compNode" presStyleCnt="0"/>
      <dgm:spPr/>
    </dgm:pt>
    <dgm:pt modelId="{23D8805B-D15E-964F-B605-EE2A909B704B}" type="pres">
      <dgm:prSet presAssocID="{AF4B2D3F-748C-A443-AEB2-D6BEBDDDF638}" presName="pictRect" presStyleLbl="node1" presStyleIdx="0" presStyleCnt="1" custScaleX="86815" custLinFactNeighborX="793" custLinFactNeighborY="16256"/>
      <dgm:spPr>
        <a:blipFill dpi="0" rotWithShape="1">
          <a:blip xmlns:r="http://schemas.openxmlformats.org/officeDocument/2006/relationships" r:embed="rId1" cstate="email">
            <a:extLst>
              <a:ext uri="{28A0092B-C50C-407E-A947-70E740481C1C}">
                <a14:useLocalDpi xmlns:a14="http://schemas.microsoft.com/office/drawing/2010/main"/>
              </a:ext>
            </a:extLst>
          </a:blip>
          <a:srcRect/>
          <a:stretch>
            <a:fillRect l="2867" t="6995" r="2867" b="6995"/>
          </a:stretch>
        </a:blipFill>
      </dgm:spPr>
    </dgm:pt>
    <dgm:pt modelId="{CB4A7368-06F4-2A48-8F97-0E6689797C35}" type="pres">
      <dgm:prSet presAssocID="{AF4B2D3F-748C-A443-AEB2-D6BEBDDDF638}" presName="textRect" presStyleLbl="revTx" presStyleIdx="0" presStyleCnt="1" custAng="10800000" custFlipVert="1" custScaleY="32378">
        <dgm:presLayoutVars>
          <dgm:bulletEnabled val="1"/>
        </dgm:presLayoutVars>
      </dgm:prSet>
      <dgm:spPr/>
    </dgm:pt>
  </dgm:ptLst>
  <dgm:cxnLst>
    <dgm:cxn modelId="{6842C610-2292-6744-857B-DE9447AE2A62}" srcId="{F5331D0B-631B-6F47-94E4-C5D44120B83E}" destId="{AF4B2D3F-748C-A443-AEB2-D6BEBDDDF638}" srcOrd="0" destOrd="0" parTransId="{96383CED-C684-DE45-9E59-6F0702B23D79}" sibTransId="{CF7D3458-2FBD-3644-9E84-96BD473A7531}"/>
    <dgm:cxn modelId="{25030498-999B-5449-B80B-817CA6C93C72}" type="presOf" srcId="{F5331D0B-631B-6F47-94E4-C5D44120B83E}" destId="{9D2F97DF-28D8-9B4E-8CFC-38FD365F7BFD}" srcOrd="0" destOrd="0" presId="urn:microsoft.com/office/officeart/2005/8/layout/pList1"/>
    <dgm:cxn modelId="{221EB7ED-3BCB-774B-B017-C3712D3A8BC7}" type="presOf" srcId="{AF4B2D3F-748C-A443-AEB2-D6BEBDDDF638}" destId="{CB4A7368-06F4-2A48-8F97-0E6689797C35}" srcOrd="0" destOrd="0" presId="urn:microsoft.com/office/officeart/2005/8/layout/pList1"/>
    <dgm:cxn modelId="{346A9DE3-F8BE-4342-B9DB-E54CE49380FC}" type="presParOf" srcId="{9D2F97DF-28D8-9B4E-8CFC-38FD365F7BFD}" destId="{F5284FD6-3B7B-9A4E-AC1B-7C06C9CB98AE}" srcOrd="0" destOrd="0" presId="urn:microsoft.com/office/officeart/2005/8/layout/pList1"/>
    <dgm:cxn modelId="{29E0F081-1F24-CE41-AA04-5DC0A98EED3B}" type="presParOf" srcId="{F5284FD6-3B7B-9A4E-AC1B-7C06C9CB98AE}" destId="{23D8805B-D15E-964F-B605-EE2A909B704B}" srcOrd="0" destOrd="0" presId="urn:microsoft.com/office/officeart/2005/8/layout/pList1"/>
    <dgm:cxn modelId="{E01F7B2F-921D-CC41-97CB-306D844343B7}" type="presParOf" srcId="{F5284FD6-3B7B-9A4E-AC1B-7C06C9CB98AE}" destId="{CB4A7368-06F4-2A48-8F97-0E6689797C35}"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5331D0B-631B-6F47-94E4-C5D44120B83E}" type="doc">
      <dgm:prSet loTypeId="urn:microsoft.com/office/officeart/2005/8/layout/pList1" loCatId="" qsTypeId="urn:microsoft.com/office/officeart/2005/8/quickstyle/simple1" qsCatId="simple" csTypeId="urn:microsoft.com/office/officeart/2005/8/colors/accent1_2" csCatId="accent1" phldr="1"/>
      <dgm:spPr/>
      <dgm:t>
        <a:bodyPr/>
        <a:lstStyle/>
        <a:p>
          <a:endParaRPr lang="en-US"/>
        </a:p>
      </dgm:t>
    </dgm:pt>
    <dgm:pt modelId="{F1F6FDF8-90DD-7E4B-81A8-94F9D627FF2D}">
      <dgm:prSet phldrT="[Text]" custT="1"/>
      <dgm:spPr/>
      <dgm:t>
        <a:bodyPr/>
        <a:lstStyle/>
        <a:p>
          <a:endParaRPr lang="en-US" sz="1400" dirty="0">
            <a:latin typeface="Arial" panose="020B0604020202020204" pitchFamily="34" charset="0"/>
            <a:cs typeface="Arial" panose="020B0604020202020204" pitchFamily="34" charset="0"/>
          </a:endParaRPr>
        </a:p>
      </dgm:t>
    </dgm:pt>
    <dgm:pt modelId="{2568CE4E-43AC-3547-8821-36B8C3DB272E}" type="sibTrans" cxnId="{7919E4E8-744E-BA44-BDE0-9B91A076E4F3}">
      <dgm:prSet/>
      <dgm:spPr/>
      <dgm:t>
        <a:bodyPr/>
        <a:lstStyle/>
        <a:p>
          <a:endParaRPr lang="en-US"/>
        </a:p>
      </dgm:t>
    </dgm:pt>
    <dgm:pt modelId="{8B7FEDA4-35F6-D649-9762-F324D1E9AFA3}" type="parTrans" cxnId="{7919E4E8-744E-BA44-BDE0-9B91A076E4F3}">
      <dgm:prSet/>
      <dgm:spPr/>
      <dgm:t>
        <a:bodyPr/>
        <a:lstStyle/>
        <a:p>
          <a:endParaRPr lang="en-US"/>
        </a:p>
      </dgm:t>
    </dgm:pt>
    <dgm:pt modelId="{D39A44BD-DCB8-7E46-967B-2F6FA959FEF5}">
      <dgm:prSet custT="1"/>
      <dgm:spPr/>
      <dgm:t>
        <a:bodyPr/>
        <a:lstStyle/>
        <a:p>
          <a:endParaRPr lang="en-US" sz="1400" b="0" i="0" u="none" dirty="0">
            <a:latin typeface="Arial" panose="020B0604020202020204" pitchFamily="34" charset="0"/>
            <a:cs typeface="Arial" panose="020B0604020202020204" pitchFamily="34" charset="0"/>
          </a:endParaRPr>
        </a:p>
      </dgm:t>
    </dgm:pt>
    <dgm:pt modelId="{AC9B600F-AADB-754F-931C-784E7D40A9D0}" type="parTrans" cxnId="{0BB86FA6-C26C-F94B-A116-07C7C8BE51E0}">
      <dgm:prSet/>
      <dgm:spPr/>
      <dgm:t>
        <a:bodyPr/>
        <a:lstStyle/>
        <a:p>
          <a:endParaRPr lang="en-US"/>
        </a:p>
      </dgm:t>
    </dgm:pt>
    <dgm:pt modelId="{63D1951F-4BC1-AB44-AB4F-5488B420CEA8}" type="sibTrans" cxnId="{0BB86FA6-C26C-F94B-A116-07C7C8BE51E0}">
      <dgm:prSet/>
      <dgm:spPr/>
      <dgm:t>
        <a:bodyPr/>
        <a:lstStyle/>
        <a:p>
          <a:endParaRPr lang="en-US"/>
        </a:p>
      </dgm:t>
    </dgm:pt>
    <dgm:pt modelId="{50CF418D-1609-3946-B6DC-2A30588CD03F}">
      <dgm:prSet custT="1"/>
      <dgm:spPr/>
      <dgm:t>
        <a:bodyPr/>
        <a:lstStyle/>
        <a:p>
          <a:endParaRPr lang="en-US" sz="1400" b="0" i="0" u="none" dirty="0">
            <a:latin typeface="Arial" panose="020B0604020202020204" pitchFamily="34" charset="0"/>
            <a:cs typeface="Arial" panose="020B0604020202020204" pitchFamily="34" charset="0"/>
          </a:endParaRPr>
        </a:p>
      </dgm:t>
    </dgm:pt>
    <dgm:pt modelId="{D28EC395-E240-204A-9B14-3E8B81A46542}" type="parTrans" cxnId="{3280AD0E-F868-0345-9D87-02306A9E97FD}">
      <dgm:prSet/>
      <dgm:spPr/>
      <dgm:t>
        <a:bodyPr/>
        <a:lstStyle/>
        <a:p>
          <a:endParaRPr lang="en-US"/>
        </a:p>
      </dgm:t>
    </dgm:pt>
    <dgm:pt modelId="{90367814-F81F-7B42-B467-7DE56705A48B}" type="sibTrans" cxnId="{3280AD0E-F868-0345-9D87-02306A9E97FD}">
      <dgm:prSet/>
      <dgm:spPr/>
      <dgm:t>
        <a:bodyPr/>
        <a:lstStyle/>
        <a:p>
          <a:endParaRPr lang="en-US"/>
        </a:p>
      </dgm:t>
    </dgm:pt>
    <dgm:pt modelId="{64F9E160-B3D3-A941-BB5B-0E8B617C97B8}">
      <dgm:prSet custT="1"/>
      <dgm:spPr/>
      <dgm:t>
        <a:bodyPr/>
        <a:lstStyle/>
        <a:p>
          <a:endParaRPr lang="en-US" sz="1400" dirty="0"/>
        </a:p>
      </dgm:t>
    </dgm:pt>
    <dgm:pt modelId="{E3A4DA78-CA00-9641-B626-785C9B866DC3}" type="parTrans" cxnId="{48BBEB28-A64F-984C-A48D-B34DB34B83DB}">
      <dgm:prSet/>
      <dgm:spPr/>
      <dgm:t>
        <a:bodyPr/>
        <a:lstStyle/>
        <a:p>
          <a:endParaRPr lang="en-US"/>
        </a:p>
      </dgm:t>
    </dgm:pt>
    <dgm:pt modelId="{6C698BF6-350F-3448-8AC1-C7094E7E4085}" type="sibTrans" cxnId="{48BBEB28-A64F-984C-A48D-B34DB34B83DB}">
      <dgm:prSet/>
      <dgm:spPr/>
      <dgm:t>
        <a:bodyPr/>
        <a:lstStyle/>
        <a:p>
          <a:endParaRPr lang="en-US"/>
        </a:p>
      </dgm:t>
    </dgm:pt>
    <dgm:pt modelId="{9D2F97DF-28D8-9B4E-8CFC-38FD365F7BFD}" type="pres">
      <dgm:prSet presAssocID="{F5331D0B-631B-6F47-94E4-C5D44120B83E}" presName="Name0" presStyleCnt="0">
        <dgm:presLayoutVars>
          <dgm:dir/>
          <dgm:resizeHandles val="exact"/>
        </dgm:presLayoutVars>
      </dgm:prSet>
      <dgm:spPr/>
    </dgm:pt>
    <dgm:pt modelId="{1901B0F4-9164-B344-A9CE-6EA06306D6A2}" type="pres">
      <dgm:prSet presAssocID="{F1F6FDF8-90DD-7E4B-81A8-94F9D627FF2D}" presName="compNode" presStyleCnt="0"/>
      <dgm:spPr/>
    </dgm:pt>
    <dgm:pt modelId="{FAED9F06-8400-714D-858C-C0C453D5050B}" type="pres">
      <dgm:prSet presAssocID="{F1F6FDF8-90DD-7E4B-81A8-94F9D627FF2D}" presName="pictRect" presStyleLbl="node1" presStyleIdx="0" presStyleCnt="4"/>
      <dgm:spPr>
        <a:blipFill dpi="0" rotWithShape="1">
          <a:blip xmlns:r="http://schemas.openxmlformats.org/officeDocument/2006/relationships" r:embed="rId1" cstate="email">
            <a:extLst>
              <a:ext uri="{28A0092B-C50C-407E-A947-70E740481C1C}">
                <a14:useLocalDpi xmlns:a14="http://schemas.microsoft.com/office/drawing/2010/main"/>
              </a:ext>
            </a:extLst>
          </a:blip>
          <a:srcRect/>
          <a:stretch>
            <a:fillRect l="4273" t="3544" r="4273" b="3544"/>
          </a:stretch>
        </a:blipFill>
      </dgm:spPr>
    </dgm:pt>
    <dgm:pt modelId="{7535C538-9845-1749-894C-6A8F7DC6E1AE}" type="pres">
      <dgm:prSet presAssocID="{F1F6FDF8-90DD-7E4B-81A8-94F9D627FF2D}" presName="textRect" presStyleLbl="revTx" presStyleIdx="0" presStyleCnt="4" custScaleY="14718" custLinFactNeighborX="1605" custLinFactNeighborY="-21269">
        <dgm:presLayoutVars>
          <dgm:bulletEnabled val="1"/>
        </dgm:presLayoutVars>
      </dgm:prSet>
      <dgm:spPr/>
    </dgm:pt>
    <dgm:pt modelId="{46C41D83-2B6F-3D45-8BEB-1CC82103F0C0}" type="pres">
      <dgm:prSet presAssocID="{2568CE4E-43AC-3547-8821-36B8C3DB272E}" presName="sibTrans" presStyleLbl="sibTrans2D1" presStyleIdx="0" presStyleCnt="0"/>
      <dgm:spPr/>
    </dgm:pt>
    <dgm:pt modelId="{4A2B638F-882A-954E-A617-304FFA83F5BD}" type="pres">
      <dgm:prSet presAssocID="{D39A44BD-DCB8-7E46-967B-2F6FA959FEF5}" presName="compNode" presStyleCnt="0"/>
      <dgm:spPr/>
    </dgm:pt>
    <dgm:pt modelId="{C03B9519-41F1-6549-97F8-6D676F191F12}" type="pres">
      <dgm:prSet presAssocID="{D39A44BD-DCB8-7E46-967B-2F6FA959FEF5}" presName="pictRect" presStyleLbl="node1" presStyleIdx="1" presStyleCnt="4" custLinFactNeighborX="-1828" custLinFactNeighborY="9898"/>
      <dgm:spPr>
        <a:blipFill dpi="0" rotWithShape="1">
          <a:blip xmlns:r="http://schemas.openxmlformats.org/officeDocument/2006/relationships" r:embed="rId2" cstate="email">
            <a:extLst>
              <a:ext uri="{28A0092B-C50C-407E-A947-70E740481C1C}">
                <a14:useLocalDpi xmlns:a14="http://schemas.microsoft.com/office/drawing/2010/main"/>
              </a:ext>
            </a:extLst>
          </a:blip>
          <a:srcRect/>
          <a:stretch>
            <a:fillRect l="4273" r="4273"/>
          </a:stretch>
        </a:blipFill>
      </dgm:spPr>
    </dgm:pt>
    <dgm:pt modelId="{02BF113A-BF15-4846-8F2B-2357670A7009}" type="pres">
      <dgm:prSet presAssocID="{D39A44BD-DCB8-7E46-967B-2F6FA959FEF5}" presName="textRect" presStyleLbl="revTx" presStyleIdx="1" presStyleCnt="4" custLinFactNeighborY="37009">
        <dgm:presLayoutVars>
          <dgm:bulletEnabled val="1"/>
        </dgm:presLayoutVars>
      </dgm:prSet>
      <dgm:spPr/>
    </dgm:pt>
    <dgm:pt modelId="{9210F9EE-7A27-7147-BEA7-4E4A1D384A33}" type="pres">
      <dgm:prSet presAssocID="{63D1951F-4BC1-AB44-AB4F-5488B420CEA8}" presName="sibTrans" presStyleLbl="sibTrans2D1" presStyleIdx="0" presStyleCnt="0"/>
      <dgm:spPr/>
    </dgm:pt>
    <dgm:pt modelId="{FAC16849-4A25-4B43-A166-09604FC97BF6}" type="pres">
      <dgm:prSet presAssocID="{50CF418D-1609-3946-B6DC-2A30588CD03F}" presName="compNode" presStyleCnt="0"/>
      <dgm:spPr/>
    </dgm:pt>
    <dgm:pt modelId="{D905B42A-6F02-8446-AB0C-C8F4BDD85172}" type="pres">
      <dgm:prSet presAssocID="{50CF418D-1609-3946-B6DC-2A30588CD03F}" presName="pictRect" presStyleLbl="node1" presStyleIdx="2" presStyleCnt="4" custScaleY="109260" custLinFactNeighborY="9919"/>
      <dgm:spPr>
        <a:blipFill dpi="0" rotWithShape="1">
          <a:blip xmlns:r="http://schemas.openxmlformats.org/officeDocument/2006/relationships" r:embed="rId3" cstate="email">
            <a:extLst>
              <a:ext uri="{28A0092B-C50C-407E-A947-70E740481C1C}">
                <a14:useLocalDpi xmlns:a14="http://schemas.microsoft.com/office/drawing/2010/main"/>
              </a:ext>
            </a:extLst>
          </a:blip>
          <a:srcRect/>
          <a:stretch>
            <a:fillRect l="1987" t="3544" r="1987" b="3544"/>
          </a:stretch>
        </a:blipFill>
      </dgm:spPr>
    </dgm:pt>
    <dgm:pt modelId="{C0A832D4-A061-DF44-879D-CA41A1E00BD9}" type="pres">
      <dgm:prSet presAssocID="{50CF418D-1609-3946-B6DC-2A30588CD03F}" presName="textRect" presStyleLbl="revTx" presStyleIdx="2" presStyleCnt="4" custLinFactNeighborX="-192" custLinFactNeighborY="18888">
        <dgm:presLayoutVars>
          <dgm:bulletEnabled val="1"/>
        </dgm:presLayoutVars>
      </dgm:prSet>
      <dgm:spPr/>
    </dgm:pt>
    <dgm:pt modelId="{064C1C19-326F-5747-A788-2ECAFE8C27D8}" type="pres">
      <dgm:prSet presAssocID="{90367814-F81F-7B42-B467-7DE56705A48B}" presName="sibTrans" presStyleLbl="sibTrans2D1" presStyleIdx="0" presStyleCnt="0"/>
      <dgm:spPr/>
    </dgm:pt>
    <dgm:pt modelId="{2783BD8C-9031-B04C-9830-D81BCD3109DC}" type="pres">
      <dgm:prSet presAssocID="{64F9E160-B3D3-A941-BB5B-0E8B617C97B8}" presName="compNode" presStyleCnt="0"/>
      <dgm:spPr/>
    </dgm:pt>
    <dgm:pt modelId="{2F08110C-425D-3A4A-ABDE-EE09CDF1BEF2}" type="pres">
      <dgm:prSet presAssocID="{64F9E160-B3D3-A941-BB5B-0E8B617C97B8}" presName="pictRect" presStyleLbl="node1" presStyleIdx="3" presStyleCnt="4" custLinFactNeighborX="-2525" custLinFactNeighborY="10659"/>
      <dgm:spPr>
        <a:blipFill rotWithShape="1">
          <a:blip xmlns:r="http://schemas.openxmlformats.org/officeDocument/2006/relationships" r:embed="rId4" cstate="email">
            <a:extLst>
              <a:ext uri="{28A0092B-C50C-407E-A947-70E740481C1C}">
                <a14:useLocalDpi xmlns:a14="http://schemas.microsoft.com/office/drawing/2010/main"/>
              </a:ext>
            </a:extLst>
          </a:blip>
          <a:srcRect/>
          <a:stretch>
            <a:fillRect l="-6000" r="-6000"/>
          </a:stretch>
        </a:blipFill>
      </dgm:spPr>
    </dgm:pt>
    <dgm:pt modelId="{55202B01-8428-D740-8174-782CDBC57368}" type="pres">
      <dgm:prSet presAssocID="{64F9E160-B3D3-A941-BB5B-0E8B617C97B8}" presName="textRect" presStyleLbl="revTx" presStyleIdx="3" presStyleCnt="4" custLinFactNeighborX="-1274" custLinFactNeighborY="52564">
        <dgm:presLayoutVars>
          <dgm:bulletEnabled val="1"/>
        </dgm:presLayoutVars>
      </dgm:prSet>
      <dgm:spPr/>
    </dgm:pt>
  </dgm:ptLst>
  <dgm:cxnLst>
    <dgm:cxn modelId="{3280AD0E-F868-0345-9D87-02306A9E97FD}" srcId="{F5331D0B-631B-6F47-94E4-C5D44120B83E}" destId="{50CF418D-1609-3946-B6DC-2A30588CD03F}" srcOrd="2" destOrd="0" parTransId="{D28EC395-E240-204A-9B14-3E8B81A46542}" sibTransId="{90367814-F81F-7B42-B467-7DE56705A48B}"/>
    <dgm:cxn modelId="{5BD1BF1D-2F17-1E48-81A8-7A130A672A82}" type="presOf" srcId="{F1F6FDF8-90DD-7E4B-81A8-94F9D627FF2D}" destId="{7535C538-9845-1749-894C-6A8F7DC6E1AE}" srcOrd="0" destOrd="0" presId="urn:microsoft.com/office/officeart/2005/8/layout/pList1"/>
    <dgm:cxn modelId="{ECE29C1E-1991-E146-AA9B-76A6BC498177}" type="presOf" srcId="{63D1951F-4BC1-AB44-AB4F-5488B420CEA8}" destId="{9210F9EE-7A27-7147-BEA7-4E4A1D384A33}" srcOrd="0" destOrd="0" presId="urn:microsoft.com/office/officeart/2005/8/layout/pList1"/>
    <dgm:cxn modelId="{18F49921-CD1A-FF42-BADF-F492B1D93744}" type="presOf" srcId="{90367814-F81F-7B42-B467-7DE56705A48B}" destId="{064C1C19-326F-5747-A788-2ECAFE8C27D8}" srcOrd="0" destOrd="0" presId="urn:microsoft.com/office/officeart/2005/8/layout/pList1"/>
    <dgm:cxn modelId="{48BBEB28-A64F-984C-A48D-B34DB34B83DB}" srcId="{F5331D0B-631B-6F47-94E4-C5D44120B83E}" destId="{64F9E160-B3D3-A941-BB5B-0E8B617C97B8}" srcOrd="3" destOrd="0" parTransId="{E3A4DA78-CA00-9641-B626-785C9B866DC3}" sibTransId="{6C698BF6-350F-3448-8AC1-C7094E7E4085}"/>
    <dgm:cxn modelId="{81C9995E-0A9D-DA4F-9607-96B6584DF395}" type="presOf" srcId="{64F9E160-B3D3-A941-BB5B-0E8B617C97B8}" destId="{55202B01-8428-D740-8174-782CDBC57368}" srcOrd="0" destOrd="0" presId="urn:microsoft.com/office/officeart/2005/8/layout/pList1"/>
    <dgm:cxn modelId="{05C8D076-E5E9-EA4E-A7DB-EF6C7506A619}" type="presOf" srcId="{D39A44BD-DCB8-7E46-967B-2F6FA959FEF5}" destId="{02BF113A-BF15-4846-8F2B-2357670A7009}" srcOrd="0" destOrd="0" presId="urn:microsoft.com/office/officeart/2005/8/layout/pList1"/>
    <dgm:cxn modelId="{25030498-999B-5449-B80B-817CA6C93C72}" type="presOf" srcId="{F5331D0B-631B-6F47-94E4-C5D44120B83E}" destId="{9D2F97DF-28D8-9B4E-8CFC-38FD365F7BFD}" srcOrd="0" destOrd="0" presId="urn:microsoft.com/office/officeart/2005/8/layout/pList1"/>
    <dgm:cxn modelId="{0BB86FA6-C26C-F94B-A116-07C7C8BE51E0}" srcId="{F5331D0B-631B-6F47-94E4-C5D44120B83E}" destId="{D39A44BD-DCB8-7E46-967B-2F6FA959FEF5}" srcOrd="1" destOrd="0" parTransId="{AC9B600F-AADB-754F-931C-784E7D40A9D0}" sibTransId="{63D1951F-4BC1-AB44-AB4F-5488B420CEA8}"/>
    <dgm:cxn modelId="{C289BDA8-A040-A943-A979-47A6531F11AF}" type="presOf" srcId="{50CF418D-1609-3946-B6DC-2A30588CD03F}" destId="{C0A832D4-A061-DF44-879D-CA41A1E00BD9}" srcOrd="0" destOrd="0" presId="urn:microsoft.com/office/officeart/2005/8/layout/pList1"/>
    <dgm:cxn modelId="{535975D9-9828-9C40-8CF0-DCC23B23DC8B}" type="presOf" srcId="{2568CE4E-43AC-3547-8821-36B8C3DB272E}" destId="{46C41D83-2B6F-3D45-8BEB-1CC82103F0C0}" srcOrd="0" destOrd="0" presId="urn:microsoft.com/office/officeart/2005/8/layout/pList1"/>
    <dgm:cxn modelId="{7919E4E8-744E-BA44-BDE0-9B91A076E4F3}" srcId="{F5331D0B-631B-6F47-94E4-C5D44120B83E}" destId="{F1F6FDF8-90DD-7E4B-81A8-94F9D627FF2D}" srcOrd="0" destOrd="0" parTransId="{8B7FEDA4-35F6-D649-9762-F324D1E9AFA3}" sibTransId="{2568CE4E-43AC-3547-8821-36B8C3DB272E}"/>
    <dgm:cxn modelId="{11A85F9E-5CA5-1041-8019-66107E46DAC2}" type="presParOf" srcId="{9D2F97DF-28D8-9B4E-8CFC-38FD365F7BFD}" destId="{1901B0F4-9164-B344-A9CE-6EA06306D6A2}" srcOrd="0" destOrd="0" presId="urn:microsoft.com/office/officeart/2005/8/layout/pList1"/>
    <dgm:cxn modelId="{00A60EF4-4433-AF49-AE11-E1890CA79E00}" type="presParOf" srcId="{1901B0F4-9164-B344-A9CE-6EA06306D6A2}" destId="{FAED9F06-8400-714D-858C-C0C453D5050B}" srcOrd="0" destOrd="0" presId="urn:microsoft.com/office/officeart/2005/8/layout/pList1"/>
    <dgm:cxn modelId="{B7BAB28E-9515-4745-AAAC-F3F8451A6161}" type="presParOf" srcId="{1901B0F4-9164-B344-A9CE-6EA06306D6A2}" destId="{7535C538-9845-1749-894C-6A8F7DC6E1AE}" srcOrd="1" destOrd="0" presId="urn:microsoft.com/office/officeart/2005/8/layout/pList1"/>
    <dgm:cxn modelId="{E6FF699F-FC77-774E-B7E5-E470E0878F2F}" type="presParOf" srcId="{9D2F97DF-28D8-9B4E-8CFC-38FD365F7BFD}" destId="{46C41D83-2B6F-3D45-8BEB-1CC82103F0C0}" srcOrd="1" destOrd="0" presId="urn:microsoft.com/office/officeart/2005/8/layout/pList1"/>
    <dgm:cxn modelId="{7B4EC9D3-39BD-E04B-8AB0-B0820854E7AF}" type="presParOf" srcId="{9D2F97DF-28D8-9B4E-8CFC-38FD365F7BFD}" destId="{4A2B638F-882A-954E-A617-304FFA83F5BD}" srcOrd="2" destOrd="0" presId="urn:microsoft.com/office/officeart/2005/8/layout/pList1"/>
    <dgm:cxn modelId="{3A9BD15E-2CAA-A94F-A6EE-CFBD6D415C14}" type="presParOf" srcId="{4A2B638F-882A-954E-A617-304FFA83F5BD}" destId="{C03B9519-41F1-6549-97F8-6D676F191F12}" srcOrd="0" destOrd="0" presId="urn:microsoft.com/office/officeart/2005/8/layout/pList1"/>
    <dgm:cxn modelId="{CE6258E8-5859-3B44-8C1B-5334024A5D8D}" type="presParOf" srcId="{4A2B638F-882A-954E-A617-304FFA83F5BD}" destId="{02BF113A-BF15-4846-8F2B-2357670A7009}" srcOrd="1" destOrd="0" presId="urn:microsoft.com/office/officeart/2005/8/layout/pList1"/>
    <dgm:cxn modelId="{4DBEDD28-9474-2741-A199-37AAF41DF3BF}" type="presParOf" srcId="{9D2F97DF-28D8-9B4E-8CFC-38FD365F7BFD}" destId="{9210F9EE-7A27-7147-BEA7-4E4A1D384A33}" srcOrd="3" destOrd="0" presId="urn:microsoft.com/office/officeart/2005/8/layout/pList1"/>
    <dgm:cxn modelId="{F00AA4B2-AF21-9240-8B3A-5A88181A7FFA}" type="presParOf" srcId="{9D2F97DF-28D8-9B4E-8CFC-38FD365F7BFD}" destId="{FAC16849-4A25-4B43-A166-09604FC97BF6}" srcOrd="4" destOrd="0" presId="urn:microsoft.com/office/officeart/2005/8/layout/pList1"/>
    <dgm:cxn modelId="{763CE04D-DB06-5641-8FEB-986CDCF3D2A0}" type="presParOf" srcId="{FAC16849-4A25-4B43-A166-09604FC97BF6}" destId="{D905B42A-6F02-8446-AB0C-C8F4BDD85172}" srcOrd="0" destOrd="0" presId="urn:microsoft.com/office/officeart/2005/8/layout/pList1"/>
    <dgm:cxn modelId="{6F5561E9-2A93-DB43-A304-E350753EB48D}" type="presParOf" srcId="{FAC16849-4A25-4B43-A166-09604FC97BF6}" destId="{C0A832D4-A061-DF44-879D-CA41A1E00BD9}" srcOrd="1" destOrd="0" presId="urn:microsoft.com/office/officeart/2005/8/layout/pList1"/>
    <dgm:cxn modelId="{A645EC82-31AD-DF49-A0F7-07C197CFF7E9}" type="presParOf" srcId="{9D2F97DF-28D8-9B4E-8CFC-38FD365F7BFD}" destId="{064C1C19-326F-5747-A788-2ECAFE8C27D8}" srcOrd="5" destOrd="0" presId="urn:microsoft.com/office/officeart/2005/8/layout/pList1"/>
    <dgm:cxn modelId="{3040E1B6-27B7-F744-8A4C-A81EFE4A2A4D}" type="presParOf" srcId="{9D2F97DF-28D8-9B4E-8CFC-38FD365F7BFD}" destId="{2783BD8C-9031-B04C-9830-D81BCD3109DC}" srcOrd="6" destOrd="0" presId="urn:microsoft.com/office/officeart/2005/8/layout/pList1"/>
    <dgm:cxn modelId="{C29D8238-44AC-204A-8649-2F49C3A68FC3}" type="presParOf" srcId="{2783BD8C-9031-B04C-9830-D81BCD3109DC}" destId="{2F08110C-425D-3A4A-ABDE-EE09CDF1BEF2}" srcOrd="0" destOrd="0" presId="urn:microsoft.com/office/officeart/2005/8/layout/pList1"/>
    <dgm:cxn modelId="{93B570F6-FEC7-F944-B406-4258FA67C872}" type="presParOf" srcId="{2783BD8C-9031-B04C-9830-D81BCD3109DC}" destId="{55202B01-8428-D740-8174-782CDBC57368}"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ED9F06-8400-714D-858C-C0C453D5050B}">
      <dsp:nvSpPr>
        <dsp:cNvPr id="0" name=""/>
        <dsp:cNvSpPr/>
      </dsp:nvSpPr>
      <dsp:spPr>
        <a:xfrm>
          <a:off x="428155" y="55792"/>
          <a:ext cx="1521406" cy="1048248"/>
        </a:xfrm>
        <a:prstGeom prst="roundRect">
          <a:avLst/>
        </a:prstGeom>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35C538-9845-1749-894C-6A8F7DC6E1AE}">
      <dsp:nvSpPr>
        <dsp:cNvPr id="0" name=""/>
        <dsp:cNvSpPr/>
      </dsp:nvSpPr>
      <dsp:spPr>
        <a:xfrm>
          <a:off x="428155" y="1104041"/>
          <a:ext cx="1521406" cy="5644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cs typeface="Arial" panose="020B0604020202020204" pitchFamily="34" charset="0"/>
            </a:rPr>
            <a:t>Psoriatic skin lesions</a:t>
          </a:r>
        </a:p>
      </dsp:txBody>
      <dsp:txXfrm>
        <a:off x="428155" y="1104041"/>
        <a:ext cx="1521406" cy="564441"/>
      </dsp:txXfrm>
    </dsp:sp>
    <dsp:sp modelId="{23D8805B-D15E-964F-B605-EE2A909B704B}">
      <dsp:nvSpPr>
        <dsp:cNvPr id="0" name=""/>
        <dsp:cNvSpPr/>
      </dsp:nvSpPr>
      <dsp:spPr>
        <a:xfrm>
          <a:off x="2241796" y="55792"/>
          <a:ext cx="1521406" cy="1048248"/>
        </a:xfrm>
        <a:prstGeom prst="roundRect">
          <a:avLst/>
        </a:prstGeom>
        <a:blipFill dpi="0" rotWithShape="1">
          <a:blip xmlns:r="http://schemas.openxmlformats.org/officeDocument/2006/relationships" r:embed="rId2" cstate="email">
            <a:extLst>
              <a:ext uri="{28A0092B-C50C-407E-A947-70E740481C1C}">
                <a14:useLocalDpi xmlns:a14="http://schemas.microsoft.com/office/drawing/2010/main"/>
              </a:ext>
            </a:extLst>
          </a:blip>
          <a:srcRect/>
          <a:stretch>
            <a:fillRect l="6266" r="6266"/>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4A7368-06F4-2A48-8F97-0E6689797C35}">
      <dsp:nvSpPr>
        <dsp:cNvPr id="0" name=""/>
        <dsp:cNvSpPr/>
      </dsp:nvSpPr>
      <dsp:spPr>
        <a:xfrm>
          <a:off x="2163976" y="1267029"/>
          <a:ext cx="1801466" cy="5644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cs typeface="Arial" panose="020B0604020202020204" pitchFamily="34" charset="0"/>
            </a:rPr>
            <a:t>Peripheral arthritis and axial disease</a:t>
          </a:r>
        </a:p>
      </dsp:txBody>
      <dsp:txXfrm>
        <a:off x="2163976" y="1267029"/>
        <a:ext cx="1801466" cy="564441"/>
      </dsp:txXfrm>
    </dsp:sp>
    <dsp:sp modelId="{710FB0BA-B66D-584D-A3AB-1368DB78F9E1}">
      <dsp:nvSpPr>
        <dsp:cNvPr id="0" name=""/>
        <dsp:cNvSpPr/>
      </dsp:nvSpPr>
      <dsp:spPr>
        <a:xfrm>
          <a:off x="4142012" y="55792"/>
          <a:ext cx="1521406" cy="1048248"/>
        </a:xfrm>
        <a:prstGeom prst="roundRect">
          <a:avLst/>
        </a:prstGeom>
        <a:blipFill rotWithShape="1">
          <a:blip xmlns:r="http://schemas.openxmlformats.org/officeDocument/2006/relationships" r:embed="rId3"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4278E3-E005-894B-9AA5-6F577E07A9B7}">
      <dsp:nvSpPr>
        <dsp:cNvPr id="0" name=""/>
        <dsp:cNvSpPr/>
      </dsp:nvSpPr>
      <dsp:spPr>
        <a:xfrm>
          <a:off x="4055436" y="1104041"/>
          <a:ext cx="1694557" cy="5644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MY" sz="1400" kern="1200" dirty="0">
              <a:latin typeface="Arial" panose="020B0604020202020204" pitchFamily="34" charset="0"/>
              <a:ea typeface="Times New Roman" panose="02020603050405020304" pitchFamily="18" charset="0"/>
              <a:cs typeface="Arial" panose="020B0604020202020204" pitchFamily="34" charset="0"/>
            </a:rPr>
            <a:t>Inflammatory back pain and morning stiffness </a:t>
          </a:r>
          <a:endParaRPr lang="en-US" sz="1400" kern="1200" dirty="0"/>
        </a:p>
      </dsp:txBody>
      <dsp:txXfrm>
        <a:off x="4055436" y="1104041"/>
        <a:ext cx="1694557" cy="564441"/>
      </dsp:txXfrm>
    </dsp:sp>
    <dsp:sp modelId="{50E9CB2A-7149-794B-8C15-FE94CDAEFD3D}">
      <dsp:nvSpPr>
        <dsp:cNvPr id="0" name=""/>
        <dsp:cNvSpPr/>
      </dsp:nvSpPr>
      <dsp:spPr>
        <a:xfrm>
          <a:off x="5902198" y="964"/>
          <a:ext cx="1521406" cy="1267563"/>
        </a:xfrm>
        <a:prstGeom prst="roundRect">
          <a:avLst/>
        </a:prstGeom>
        <a:blipFill dpi="0" rotWithShape="1">
          <a:blip xmlns:r="http://schemas.openxmlformats.org/officeDocument/2006/relationships" r:embed="rId4" cstate="email">
            <a:extLst>
              <a:ext uri="{28A0092B-C50C-407E-A947-70E740481C1C}">
                <a14:useLocalDpi xmlns:a14="http://schemas.microsoft.com/office/drawing/2010/main"/>
              </a:ext>
            </a:extLst>
          </a:blip>
          <a:srcRect/>
          <a:stretch>
            <a:fillRect l="3142" t="9194" r="3142" b="9194"/>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2A01C8-2182-2D49-9B3F-DCE66D9186C4}">
      <dsp:nvSpPr>
        <dsp:cNvPr id="0" name=""/>
        <dsp:cNvSpPr/>
      </dsp:nvSpPr>
      <dsp:spPr>
        <a:xfrm>
          <a:off x="5967497" y="1385081"/>
          <a:ext cx="1521406" cy="5644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cs typeface="Arial" panose="020B0604020202020204" pitchFamily="34" charset="0"/>
            </a:rPr>
            <a:t>Nail dystrophy </a:t>
          </a:r>
        </a:p>
      </dsp:txBody>
      <dsp:txXfrm>
        <a:off x="5967497" y="1385081"/>
        <a:ext cx="1521406" cy="564441"/>
      </dsp:txXfrm>
    </dsp:sp>
    <dsp:sp modelId="{26893CC6-649F-A242-8887-570A8A0AA57D}">
      <dsp:nvSpPr>
        <dsp:cNvPr id="0" name=""/>
        <dsp:cNvSpPr/>
      </dsp:nvSpPr>
      <dsp:spPr>
        <a:xfrm>
          <a:off x="1491566" y="1875452"/>
          <a:ext cx="1521406" cy="1048248"/>
        </a:xfrm>
        <a:prstGeom prst="roundRect">
          <a:avLst/>
        </a:prstGeom>
        <a:blipFill dpi="0" rotWithShape="1">
          <a:blip xmlns:r="http://schemas.openxmlformats.org/officeDocument/2006/relationships" r:embed="rId5" cstate="email">
            <a:extLst>
              <a:ext uri="{28A0092B-C50C-407E-A947-70E740481C1C}">
                <a14:useLocalDpi xmlns:a14="http://schemas.microsoft.com/office/drawing/2010/main"/>
              </a:ext>
            </a:extLst>
          </a:blip>
          <a:srcRect/>
          <a:stretch>
            <a:fillRect l="3142" t="13728" r="3142" b="13728"/>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370329-36DB-4A4E-934E-DAFA737402A5}">
      <dsp:nvSpPr>
        <dsp:cNvPr id="0" name=""/>
        <dsp:cNvSpPr/>
      </dsp:nvSpPr>
      <dsp:spPr>
        <a:xfrm>
          <a:off x="1492950" y="2924665"/>
          <a:ext cx="1521406" cy="5644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kern="1200" dirty="0">
              <a:solidFill>
                <a:srgbClr val="000000"/>
              </a:solidFill>
              <a:latin typeface="Arial" panose="020B0604020202020204" pitchFamily="34" charset="0"/>
              <a:ea typeface="Calibri" panose="020F0502020204030204" pitchFamily="34" charset="0"/>
              <a:cs typeface="Arial" panose="020B0604020202020204" pitchFamily="34" charset="0"/>
            </a:rPr>
            <a:t>Dactylitis</a:t>
          </a:r>
          <a:endParaRPr lang="en-US" sz="1400" kern="1200" dirty="0">
            <a:latin typeface="Arial" panose="020B0604020202020204" pitchFamily="34" charset="0"/>
            <a:cs typeface="Arial" panose="020B0604020202020204" pitchFamily="34" charset="0"/>
          </a:endParaRPr>
        </a:p>
      </dsp:txBody>
      <dsp:txXfrm>
        <a:off x="1492950" y="2924665"/>
        <a:ext cx="1521406" cy="564441"/>
      </dsp:txXfrm>
    </dsp:sp>
    <dsp:sp modelId="{2B3D4153-1512-2948-BE46-578404DAF797}">
      <dsp:nvSpPr>
        <dsp:cNvPr id="0" name=""/>
        <dsp:cNvSpPr/>
      </dsp:nvSpPr>
      <dsp:spPr>
        <a:xfrm>
          <a:off x="3165176" y="2011460"/>
          <a:ext cx="1521406" cy="824604"/>
        </a:xfrm>
        <a:prstGeom prst="roundRect">
          <a:avLst/>
        </a:prstGeom>
        <a:blipFill rotWithShape="1">
          <a:blip xmlns:r="http://schemas.openxmlformats.org/officeDocument/2006/relationships" r:embed="rId6"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28EC2A-22F0-7F4E-83AA-13E44C2F3FA6}">
      <dsp:nvSpPr>
        <dsp:cNvPr id="0" name=""/>
        <dsp:cNvSpPr/>
      </dsp:nvSpPr>
      <dsp:spPr>
        <a:xfrm>
          <a:off x="3165176" y="2748975"/>
          <a:ext cx="1521406" cy="5644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kern="12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lvl="0" indent="0" algn="ctr" defTabSz="622300">
            <a:lnSpc>
              <a:spcPct val="90000"/>
            </a:lnSpc>
            <a:spcBef>
              <a:spcPct val="0"/>
            </a:spcBef>
            <a:spcAft>
              <a:spcPct val="35000"/>
            </a:spcAft>
            <a:buNone/>
          </a:pPr>
          <a:r>
            <a:rPr lang="en-US" sz="1400" kern="1200" dirty="0">
              <a:solidFill>
                <a:srgbClr val="000000"/>
              </a:solidFill>
              <a:latin typeface="Arial" panose="020B0604020202020204" pitchFamily="34" charset="0"/>
              <a:ea typeface="Calibri" panose="020F0502020204030204" pitchFamily="34" charset="0"/>
              <a:cs typeface="Arial" panose="020B0604020202020204" pitchFamily="34" charset="0"/>
            </a:rPr>
            <a:t>Enthesitis</a:t>
          </a:r>
          <a:endParaRPr lang="en-US" sz="1400" kern="1200" dirty="0">
            <a:latin typeface="Arial" panose="020B0604020202020204" pitchFamily="34" charset="0"/>
            <a:cs typeface="Arial" panose="020B0604020202020204" pitchFamily="34" charset="0"/>
          </a:endParaRPr>
        </a:p>
      </dsp:txBody>
      <dsp:txXfrm>
        <a:off x="3165176" y="2748975"/>
        <a:ext cx="1521406" cy="564441"/>
      </dsp:txXfrm>
    </dsp:sp>
    <dsp:sp modelId="{3DA29393-1E6E-9D49-B201-C03F9882EDC4}">
      <dsp:nvSpPr>
        <dsp:cNvPr id="0" name=""/>
        <dsp:cNvSpPr/>
      </dsp:nvSpPr>
      <dsp:spPr>
        <a:xfrm>
          <a:off x="4838787" y="1875452"/>
          <a:ext cx="1521406" cy="1048248"/>
        </a:xfrm>
        <a:prstGeom prst="roundRect">
          <a:avLst/>
        </a:prstGeom>
        <a:blipFill rotWithShape="1">
          <a:blip xmlns:r="http://schemas.openxmlformats.org/officeDocument/2006/relationships" r:embed="rId7"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F1D8E0-F72A-8D47-907E-98276FF1CF96}">
      <dsp:nvSpPr>
        <dsp:cNvPr id="0" name=""/>
        <dsp:cNvSpPr/>
      </dsp:nvSpPr>
      <dsp:spPr>
        <a:xfrm>
          <a:off x="4838787" y="2923701"/>
          <a:ext cx="1521406" cy="5644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cs typeface="Arial" panose="020B0604020202020204" pitchFamily="34" charset="0"/>
            </a:rPr>
            <a:t>Fatigue</a:t>
          </a:r>
        </a:p>
      </dsp:txBody>
      <dsp:txXfrm>
        <a:off x="4838787" y="2923701"/>
        <a:ext cx="1521406" cy="56444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ED9F06-8400-714D-858C-C0C453D5050B}">
      <dsp:nvSpPr>
        <dsp:cNvPr id="0" name=""/>
        <dsp:cNvSpPr/>
      </dsp:nvSpPr>
      <dsp:spPr>
        <a:xfrm>
          <a:off x="4202" y="607958"/>
          <a:ext cx="1999709" cy="1529178"/>
        </a:xfrm>
        <a:prstGeom prst="roundRect">
          <a:avLst/>
        </a:prstGeom>
        <a:blipFill dpi="0" rotWithShape="1">
          <a:blip xmlns:r="http://schemas.openxmlformats.org/officeDocument/2006/relationships" r:embed="rId1" cstate="email">
            <a:extLst>
              <a:ext uri="{28A0092B-C50C-407E-A947-70E740481C1C}">
                <a14:useLocalDpi xmlns:a14="http://schemas.microsoft.com/office/drawing/2010/main"/>
              </a:ext>
            </a:extLst>
          </a:blip>
          <a:srcRect/>
          <a:stretch>
            <a:fillRect t="5576" b="5576"/>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35C538-9845-1749-894C-6A8F7DC6E1AE}">
      <dsp:nvSpPr>
        <dsp:cNvPr id="0" name=""/>
        <dsp:cNvSpPr/>
      </dsp:nvSpPr>
      <dsp:spPr>
        <a:xfrm>
          <a:off x="0" y="2107415"/>
          <a:ext cx="1999709" cy="1091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kern="1200" dirty="0">
            <a:latin typeface="Arial" panose="020B0604020202020204" pitchFamily="34" charset="0"/>
            <a:cs typeface="Arial" panose="020B0604020202020204" pitchFamily="34" charset="0"/>
          </a:endParaRPr>
        </a:p>
      </dsp:txBody>
      <dsp:txXfrm>
        <a:off x="0" y="2107415"/>
        <a:ext cx="1999709" cy="109191"/>
      </dsp:txXfrm>
    </dsp:sp>
    <dsp:sp modelId="{A91BF1FD-BF7F-CF4B-BC90-BABFA8B65EA0}">
      <dsp:nvSpPr>
        <dsp:cNvPr id="0" name=""/>
        <dsp:cNvSpPr/>
      </dsp:nvSpPr>
      <dsp:spPr>
        <a:xfrm>
          <a:off x="2178130" y="643292"/>
          <a:ext cx="1999709" cy="1377799"/>
        </a:xfrm>
        <a:prstGeom prst="roundRect">
          <a:avLst/>
        </a:prstGeom>
        <a:blipFill rotWithShape="1">
          <a:blip xmlns:r="http://schemas.openxmlformats.org/officeDocument/2006/relationships" r:embed="rId2"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8981C6-889D-024E-8381-3C8BF591340F}">
      <dsp:nvSpPr>
        <dsp:cNvPr id="0" name=""/>
        <dsp:cNvSpPr/>
      </dsp:nvSpPr>
      <dsp:spPr>
        <a:xfrm>
          <a:off x="2203966" y="1865428"/>
          <a:ext cx="1999709" cy="7418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8920" tIns="248920" rIns="248920" bIns="0" numCol="1" spcCol="1270" anchor="t" anchorCtr="0">
          <a:noAutofit/>
        </a:bodyPr>
        <a:lstStyle/>
        <a:p>
          <a:pPr marL="0" lvl="0" indent="0" algn="ctr" defTabSz="1555750">
            <a:lnSpc>
              <a:spcPct val="90000"/>
            </a:lnSpc>
            <a:spcBef>
              <a:spcPct val="0"/>
            </a:spcBef>
            <a:spcAft>
              <a:spcPct val="35000"/>
            </a:spcAft>
            <a:buNone/>
          </a:pPr>
          <a:endParaRPr lang="en-US" sz="3500" kern="1200" dirty="0"/>
        </a:p>
      </dsp:txBody>
      <dsp:txXfrm>
        <a:off x="2203966" y="1865428"/>
        <a:ext cx="1999709" cy="741892"/>
      </dsp:txXfrm>
    </dsp:sp>
    <dsp:sp modelId="{C03B9519-41F1-6549-97F8-6D676F191F12}">
      <dsp:nvSpPr>
        <dsp:cNvPr id="0" name=""/>
        <dsp:cNvSpPr/>
      </dsp:nvSpPr>
      <dsp:spPr>
        <a:xfrm>
          <a:off x="4367176" y="624003"/>
          <a:ext cx="1999709" cy="1377799"/>
        </a:xfrm>
        <a:prstGeom prst="roundRect">
          <a:avLst/>
        </a:prstGeom>
        <a:blipFill rotWithShape="1">
          <a:blip xmlns:r="http://schemas.openxmlformats.org/officeDocument/2006/relationships" r:embed="rId3"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BF113A-BF15-4846-8F2B-2357670A7009}">
      <dsp:nvSpPr>
        <dsp:cNvPr id="0" name=""/>
        <dsp:cNvSpPr/>
      </dsp:nvSpPr>
      <dsp:spPr>
        <a:xfrm>
          <a:off x="4403731" y="1865428"/>
          <a:ext cx="1999709" cy="7418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kern="1200" dirty="0">
            <a:latin typeface="Arial" panose="020B0604020202020204" pitchFamily="34" charset="0"/>
            <a:cs typeface="Arial" panose="020B0604020202020204" pitchFamily="34" charset="0"/>
          </a:endParaRPr>
        </a:p>
      </dsp:txBody>
      <dsp:txXfrm>
        <a:off x="4403731" y="1865428"/>
        <a:ext cx="1999709" cy="741892"/>
      </dsp:txXfrm>
    </dsp:sp>
    <dsp:sp modelId="{D905B42A-6F02-8446-AB0C-C8F4BDD85172}">
      <dsp:nvSpPr>
        <dsp:cNvPr id="0" name=""/>
        <dsp:cNvSpPr/>
      </dsp:nvSpPr>
      <dsp:spPr>
        <a:xfrm>
          <a:off x="6589198" y="629200"/>
          <a:ext cx="1999709" cy="1501953"/>
        </a:xfrm>
        <a:prstGeom prst="roundRect">
          <a:avLst/>
        </a:prstGeom>
        <a:blipFill dpi="0" rotWithShape="1">
          <a:blip xmlns:r="http://schemas.openxmlformats.org/officeDocument/2006/relationships" r:embed="rId4" cstate="email">
            <a:extLst>
              <a:ext uri="{28A0092B-C50C-407E-A947-70E740481C1C}">
                <a14:useLocalDpi xmlns:a14="http://schemas.microsoft.com/office/drawing/2010/main"/>
              </a:ext>
            </a:extLst>
          </a:blip>
          <a:srcRect/>
          <a:stretch>
            <a:fillRect l="2387" t="8044" r="2387" b="8044"/>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A832D4-A061-DF44-879D-CA41A1E00BD9}">
      <dsp:nvSpPr>
        <dsp:cNvPr id="0" name=""/>
        <dsp:cNvSpPr/>
      </dsp:nvSpPr>
      <dsp:spPr>
        <a:xfrm>
          <a:off x="6603496" y="1896466"/>
          <a:ext cx="1999709" cy="7418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b="0" i="0" u="none" kern="1200" dirty="0">
            <a:latin typeface="Arial" panose="020B0604020202020204" pitchFamily="34" charset="0"/>
            <a:cs typeface="Arial" panose="020B0604020202020204" pitchFamily="34" charset="0"/>
          </a:endParaRPr>
        </a:p>
      </dsp:txBody>
      <dsp:txXfrm>
        <a:off x="6603496" y="1896466"/>
        <a:ext cx="1999709" cy="74189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ED9F06-8400-714D-858C-C0C453D5050B}">
      <dsp:nvSpPr>
        <dsp:cNvPr id="0" name=""/>
        <dsp:cNvSpPr/>
      </dsp:nvSpPr>
      <dsp:spPr>
        <a:xfrm>
          <a:off x="748128" y="141083"/>
          <a:ext cx="1778492" cy="1225381"/>
        </a:xfrm>
        <a:prstGeom prst="roundRect">
          <a:avLst/>
        </a:prstGeom>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35C538-9845-1749-894C-6A8F7DC6E1AE}">
      <dsp:nvSpPr>
        <dsp:cNvPr id="0" name=""/>
        <dsp:cNvSpPr/>
      </dsp:nvSpPr>
      <dsp:spPr>
        <a:xfrm>
          <a:off x="679424" y="1407348"/>
          <a:ext cx="1778492" cy="971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kern="1200" dirty="0">
            <a:latin typeface="Arial" panose="020B0604020202020204" pitchFamily="34" charset="0"/>
            <a:cs typeface="Arial" panose="020B0604020202020204" pitchFamily="34" charset="0"/>
          </a:endParaRPr>
        </a:p>
      </dsp:txBody>
      <dsp:txXfrm>
        <a:off x="679424" y="1407348"/>
        <a:ext cx="1778492" cy="97112"/>
      </dsp:txXfrm>
    </dsp:sp>
    <dsp:sp modelId="{7D687F92-DCC4-7E45-928A-6B0EB6275409}">
      <dsp:nvSpPr>
        <dsp:cNvPr id="0" name=""/>
        <dsp:cNvSpPr/>
      </dsp:nvSpPr>
      <dsp:spPr>
        <a:xfrm>
          <a:off x="2638171" y="115151"/>
          <a:ext cx="1778492" cy="1225381"/>
        </a:xfrm>
        <a:prstGeom prst="roundRect">
          <a:avLst/>
        </a:prstGeom>
        <a:blipFill rotWithShape="1">
          <a:blip xmlns:r="http://schemas.openxmlformats.org/officeDocument/2006/relationships" r:embed="rId2"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B9A0E7-D290-8D43-8E0F-77943A3E79CF}">
      <dsp:nvSpPr>
        <dsp:cNvPr id="0" name=""/>
        <dsp:cNvSpPr/>
      </dsp:nvSpPr>
      <dsp:spPr>
        <a:xfrm>
          <a:off x="2704545" y="1225788"/>
          <a:ext cx="1778492" cy="6598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0" numCol="1" spcCol="1270" anchor="t" anchorCtr="0">
          <a:noAutofit/>
        </a:bodyPr>
        <a:lstStyle/>
        <a:p>
          <a:pPr marL="0" lvl="0" indent="0" algn="ctr" defTabSz="1377950">
            <a:lnSpc>
              <a:spcPct val="90000"/>
            </a:lnSpc>
            <a:spcBef>
              <a:spcPct val="0"/>
            </a:spcBef>
            <a:spcAft>
              <a:spcPct val="35000"/>
            </a:spcAft>
            <a:buNone/>
          </a:pPr>
          <a:endParaRPr lang="en-US" sz="3100" kern="1200" dirty="0"/>
        </a:p>
      </dsp:txBody>
      <dsp:txXfrm>
        <a:off x="2704545" y="1225788"/>
        <a:ext cx="1778492" cy="659820"/>
      </dsp:txXfrm>
    </dsp:sp>
    <dsp:sp modelId="{14DAC7EC-E443-3043-B47D-4C387702DC2C}">
      <dsp:nvSpPr>
        <dsp:cNvPr id="0" name=""/>
        <dsp:cNvSpPr/>
      </dsp:nvSpPr>
      <dsp:spPr>
        <a:xfrm>
          <a:off x="4695535" y="85877"/>
          <a:ext cx="1778492" cy="1225381"/>
        </a:xfrm>
        <a:prstGeom prst="roundRect">
          <a:avLst/>
        </a:prstGeom>
        <a:blipFill rotWithShape="1">
          <a:blip xmlns:r="http://schemas.openxmlformats.org/officeDocument/2006/relationships" r:embed="rId3"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4B01FA-6FBB-C540-973D-1A5735090826}">
      <dsp:nvSpPr>
        <dsp:cNvPr id="0" name=""/>
        <dsp:cNvSpPr/>
      </dsp:nvSpPr>
      <dsp:spPr>
        <a:xfrm>
          <a:off x="4695535" y="1396926"/>
          <a:ext cx="1778492" cy="6598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Enthesitis at the </a:t>
          </a:r>
          <a:r>
            <a:rPr lang="en-US" sz="1200" b="0" i="0" u="none" kern="1200" dirty="0">
              <a:latin typeface="Arial" panose="020B0604020202020204" pitchFamily="34" charset="0"/>
              <a:cs typeface="Arial" panose="020B0604020202020204" pitchFamily="34" charset="0"/>
            </a:rPr>
            <a:t>extensor tendon on the foot dorsum (arrows)</a:t>
          </a:r>
          <a:endParaRPr lang="en-US" sz="1200" kern="1200" dirty="0">
            <a:latin typeface="Arial" panose="020B0604020202020204" pitchFamily="34" charset="0"/>
            <a:cs typeface="Arial" panose="020B0604020202020204" pitchFamily="34" charset="0"/>
          </a:endParaRPr>
        </a:p>
      </dsp:txBody>
      <dsp:txXfrm>
        <a:off x="4695535" y="1396926"/>
        <a:ext cx="1778492" cy="659820"/>
      </dsp:txXfrm>
    </dsp:sp>
    <dsp:sp modelId="{0730B81A-FF22-9941-98CA-42F7B356F1A0}">
      <dsp:nvSpPr>
        <dsp:cNvPr id="0" name=""/>
        <dsp:cNvSpPr/>
      </dsp:nvSpPr>
      <dsp:spPr>
        <a:xfrm>
          <a:off x="6676104" y="85549"/>
          <a:ext cx="1778492" cy="1226692"/>
        </a:xfrm>
        <a:prstGeom prst="roundRect">
          <a:avLst/>
        </a:prstGeom>
        <a:blipFill rotWithShape="1">
          <a:blip xmlns:r="http://schemas.openxmlformats.org/officeDocument/2006/relationships" r:embed="rId4" cstate="email">
            <a:extLst>
              <a:ext uri="{28A0092B-C50C-407E-A947-70E740481C1C}">
                <a14:useLocalDpi xmlns:a14="http://schemas.microsoft.com/office/drawing/2010/main"/>
              </a:ext>
            </a:extLst>
          </a:blip>
          <a:srcRect/>
          <a:stretch>
            <a:fillRect t="-3000" b="-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CDDAF9-4086-D640-BB37-7093F208C6CB}">
      <dsp:nvSpPr>
        <dsp:cNvPr id="0" name=""/>
        <dsp:cNvSpPr/>
      </dsp:nvSpPr>
      <dsp:spPr>
        <a:xfrm>
          <a:off x="6676104" y="1397253"/>
          <a:ext cx="1778492" cy="6598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Enthesitis in the </a:t>
          </a:r>
          <a:r>
            <a:rPr lang="en-US" sz="1200" b="0" i="0" u="none" kern="1200" dirty="0">
              <a:latin typeface="Arial" panose="020B0604020202020204" pitchFamily="34" charset="0"/>
              <a:cs typeface="Arial" panose="020B0604020202020204" pitchFamily="34" charset="0"/>
            </a:rPr>
            <a:t>patellar tendon (arrow)</a:t>
          </a:r>
          <a:endParaRPr lang="en-US" sz="1200" kern="1200" dirty="0">
            <a:latin typeface="Arial" panose="020B0604020202020204" pitchFamily="34" charset="0"/>
            <a:cs typeface="Arial" panose="020B0604020202020204" pitchFamily="34" charset="0"/>
          </a:endParaRPr>
        </a:p>
      </dsp:txBody>
      <dsp:txXfrm>
        <a:off x="6676104" y="1397253"/>
        <a:ext cx="1778492" cy="659820"/>
      </dsp:txXfrm>
    </dsp:sp>
    <dsp:sp modelId="{4BAFC2A7-06FF-934B-BDBE-BD857811907C}">
      <dsp:nvSpPr>
        <dsp:cNvPr id="0" name=""/>
        <dsp:cNvSpPr/>
      </dsp:nvSpPr>
      <dsp:spPr>
        <a:xfrm>
          <a:off x="1890928" y="2065220"/>
          <a:ext cx="1778706" cy="1225381"/>
        </a:xfrm>
        <a:prstGeom prst="roundRect">
          <a:avLst/>
        </a:prstGeom>
        <a:blipFill dpi="0" rotWithShape="1">
          <a:blip xmlns:r="http://schemas.openxmlformats.org/officeDocument/2006/relationships" r:embed="rId5" cstate="email">
            <a:extLst>
              <a:ext uri="{28A0092B-C50C-407E-A947-70E740481C1C}">
                <a14:useLocalDpi xmlns:a14="http://schemas.microsoft.com/office/drawing/2010/main"/>
              </a:ext>
            </a:extLst>
          </a:blip>
          <a:srcRect/>
          <a:stretch>
            <a:fillRect l="1191" r="1191"/>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F12A93-88EE-5F4A-A671-452035731592}">
      <dsp:nvSpPr>
        <dsp:cNvPr id="0" name=""/>
        <dsp:cNvSpPr/>
      </dsp:nvSpPr>
      <dsp:spPr>
        <a:xfrm>
          <a:off x="1378634" y="3289247"/>
          <a:ext cx="2681291" cy="6598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Radiological enthesophytes at the plantar fascia (arrow)</a:t>
          </a:r>
        </a:p>
      </dsp:txBody>
      <dsp:txXfrm>
        <a:off x="1378634" y="3289247"/>
        <a:ext cx="2681291" cy="659820"/>
      </dsp:txXfrm>
    </dsp:sp>
    <dsp:sp modelId="{D9EA0EA5-BD0E-E947-A206-EC5DB2680E0F}">
      <dsp:nvSpPr>
        <dsp:cNvPr id="0" name=""/>
        <dsp:cNvSpPr/>
      </dsp:nvSpPr>
      <dsp:spPr>
        <a:xfrm>
          <a:off x="5019950" y="2057524"/>
          <a:ext cx="2020190" cy="1225381"/>
        </a:xfrm>
        <a:prstGeom prst="roundRect">
          <a:avLst/>
        </a:prstGeom>
        <a:blipFill dpi="0" rotWithShape="1">
          <a:blip xmlns:r="http://schemas.openxmlformats.org/officeDocument/2006/relationships" r:embed="rId6" cstate="email">
            <a:extLst>
              <a:ext uri="{28A0092B-C50C-407E-A947-70E740481C1C}">
                <a14:useLocalDpi xmlns:a14="http://schemas.microsoft.com/office/drawing/2010/main"/>
              </a:ext>
            </a:extLst>
          </a:blip>
          <a:srcRect/>
          <a:stretch>
            <a:fillRect l="4056" t="4156" r="4056" b="4156"/>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06FCBD-8E9C-ED47-B622-7DDB62660074}">
      <dsp:nvSpPr>
        <dsp:cNvPr id="0" name=""/>
        <dsp:cNvSpPr/>
      </dsp:nvSpPr>
      <dsp:spPr>
        <a:xfrm>
          <a:off x="4219139" y="3289247"/>
          <a:ext cx="3488780" cy="6598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Radiological enthesophytes at the iliac crest (yellow arrow) and sacroiliitis (white arrow)</a:t>
          </a:r>
        </a:p>
      </dsp:txBody>
      <dsp:txXfrm>
        <a:off x="4219139" y="3289247"/>
        <a:ext cx="3488780" cy="65982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5DA941-D2D0-3E4F-9610-C95031C6C64E}">
      <dsp:nvSpPr>
        <dsp:cNvPr id="0" name=""/>
        <dsp:cNvSpPr/>
      </dsp:nvSpPr>
      <dsp:spPr>
        <a:xfrm>
          <a:off x="389124" y="0"/>
          <a:ext cx="3017606" cy="2412305"/>
        </a:xfrm>
        <a:prstGeom prst="roundRect">
          <a:avLst/>
        </a:prstGeom>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5998F9-5144-354F-8C92-D52A7D63026A}">
      <dsp:nvSpPr>
        <dsp:cNvPr id="0" name=""/>
        <dsp:cNvSpPr/>
      </dsp:nvSpPr>
      <dsp:spPr>
        <a:xfrm>
          <a:off x="0" y="2156228"/>
          <a:ext cx="4941583" cy="9650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kern="1200" dirty="0">
            <a:latin typeface="Arial" panose="020B0604020202020204" pitchFamily="34" charset="0"/>
            <a:cs typeface="Arial" panose="020B0604020202020204" pitchFamily="34" charset="0"/>
          </a:endParaRPr>
        </a:p>
      </dsp:txBody>
      <dsp:txXfrm>
        <a:off x="0" y="2156228"/>
        <a:ext cx="4941583" cy="9650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ED9F06-8400-714D-858C-C0C453D5050B}">
      <dsp:nvSpPr>
        <dsp:cNvPr id="0" name=""/>
        <dsp:cNvSpPr/>
      </dsp:nvSpPr>
      <dsp:spPr>
        <a:xfrm>
          <a:off x="1849213" y="1232"/>
          <a:ext cx="2833551" cy="1667221"/>
        </a:xfrm>
        <a:prstGeom prst="roundRect">
          <a:avLst/>
        </a:prstGeom>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35C538-9845-1749-894C-6A8F7DC6E1AE}">
      <dsp:nvSpPr>
        <dsp:cNvPr id="0" name=""/>
        <dsp:cNvSpPr/>
      </dsp:nvSpPr>
      <dsp:spPr>
        <a:xfrm>
          <a:off x="1452069" y="1661950"/>
          <a:ext cx="3440889" cy="2563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b="0" i="0" u="none" strike="noStrike" kern="1200" dirty="0">
              <a:solidFill>
                <a:schemeClr val="tx1"/>
              </a:solidFill>
              <a:effectLst/>
              <a:latin typeface="Arial" panose="020B0604020202020204" pitchFamily="34" charset="0"/>
              <a:ea typeface="+mn-ea"/>
              <a:cs typeface="Arial" panose="020B0604020202020204" pitchFamily="34" charset="0"/>
            </a:rPr>
            <a:t>Red scaly flaky dry abnormal skin on human elbows </a:t>
          </a:r>
          <a:endParaRPr lang="en-US" sz="1400" b="0" kern="1200" dirty="0">
            <a:latin typeface="Arial" panose="020B0604020202020204" pitchFamily="34" charset="0"/>
            <a:cs typeface="Arial" panose="020B0604020202020204" pitchFamily="34" charset="0"/>
          </a:endParaRPr>
        </a:p>
      </dsp:txBody>
      <dsp:txXfrm>
        <a:off x="1452069" y="1661950"/>
        <a:ext cx="3440889" cy="2563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ED9F06-8400-714D-858C-C0C453D5050B}">
      <dsp:nvSpPr>
        <dsp:cNvPr id="0" name=""/>
        <dsp:cNvSpPr/>
      </dsp:nvSpPr>
      <dsp:spPr>
        <a:xfrm>
          <a:off x="880055" y="12084"/>
          <a:ext cx="3428314" cy="2362108"/>
        </a:xfrm>
        <a:prstGeom prst="roundRect">
          <a:avLst/>
        </a:prstGeom>
        <a:blipFill dpi="0" rotWithShape="1">
          <a:blip xmlns:r="http://schemas.openxmlformats.org/officeDocument/2006/relationships" r:embed="rId1" cstate="email">
            <a:extLst>
              <a:ext uri="{28A0092B-C50C-407E-A947-70E740481C1C}">
                <a14:useLocalDpi xmlns:a14="http://schemas.microsoft.com/office/drawing/2010/main"/>
              </a:ext>
            </a:extLst>
          </a:blip>
          <a:srcRect/>
          <a:stretch>
            <a:fillRect l="1990" t="9354" r="1990" b="9354"/>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35C538-9845-1749-894C-6A8F7DC6E1AE}">
      <dsp:nvSpPr>
        <dsp:cNvPr id="0" name=""/>
        <dsp:cNvSpPr/>
      </dsp:nvSpPr>
      <dsp:spPr>
        <a:xfrm>
          <a:off x="790884" y="2402800"/>
          <a:ext cx="3428314" cy="1871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cs typeface="Arial" panose="020B0604020202020204" pitchFamily="34" charset="0"/>
            </a:rPr>
            <a:t>Dactylitis in both feet</a:t>
          </a:r>
        </a:p>
      </dsp:txBody>
      <dsp:txXfrm>
        <a:off x="790884" y="2402800"/>
        <a:ext cx="3428314" cy="1871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ED9F06-8400-714D-858C-C0C453D5050B}">
      <dsp:nvSpPr>
        <dsp:cNvPr id="0" name=""/>
        <dsp:cNvSpPr/>
      </dsp:nvSpPr>
      <dsp:spPr>
        <a:xfrm>
          <a:off x="807731" y="706"/>
          <a:ext cx="2099887" cy="1446822"/>
        </a:xfrm>
        <a:prstGeom prst="roundRect">
          <a:avLst/>
        </a:prstGeom>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35C538-9845-1749-894C-6A8F7DC6E1AE}">
      <dsp:nvSpPr>
        <dsp:cNvPr id="0" name=""/>
        <dsp:cNvSpPr/>
      </dsp:nvSpPr>
      <dsp:spPr>
        <a:xfrm>
          <a:off x="481262" y="1337631"/>
          <a:ext cx="2771347" cy="2686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b="0" i="0" u="none" strike="noStrike" kern="1200" dirty="0">
              <a:solidFill>
                <a:schemeClr val="tx1"/>
              </a:solidFill>
              <a:effectLst/>
              <a:latin typeface="Arial" panose="020B0604020202020204" pitchFamily="34" charset="0"/>
              <a:ea typeface="+mn-ea"/>
              <a:cs typeface="Arial" panose="020B0604020202020204" pitchFamily="34" charset="0"/>
            </a:rPr>
            <a:t>Enthesitis of the Achilles tendon</a:t>
          </a:r>
          <a:endParaRPr lang="en-US" sz="1400" kern="1200" dirty="0">
            <a:latin typeface="Arial" panose="020B0604020202020204" pitchFamily="34" charset="0"/>
            <a:cs typeface="Arial" panose="020B0604020202020204" pitchFamily="34" charset="0"/>
          </a:endParaRPr>
        </a:p>
      </dsp:txBody>
      <dsp:txXfrm>
        <a:off x="481262" y="1337631"/>
        <a:ext cx="2771347" cy="26865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ED9F06-8400-714D-858C-C0C453D5050B}">
      <dsp:nvSpPr>
        <dsp:cNvPr id="0" name=""/>
        <dsp:cNvSpPr/>
      </dsp:nvSpPr>
      <dsp:spPr>
        <a:xfrm>
          <a:off x="23329" y="122"/>
          <a:ext cx="3394373" cy="2156956"/>
        </a:xfrm>
        <a:prstGeom prst="roundRect">
          <a:avLst/>
        </a:prstGeom>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35C538-9845-1749-894C-6A8F7DC6E1AE}">
      <dsp:nvSpPr>
        <dsp:cNvPr id="0" name=""/>
        <dsp:cNvSpPr/>
      </dsp:nvSpPr>
      <dsp:spPr>
        <a:xfrm>
          <a:off x="34301" y="2229042"/>
          <a:ext cx="3130561" cy="1709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kern="1200" dirty="0"/>
        </a:p>
      </dsp:txBody>
      <dsp:txXfrm>
        <a:off x="34301" y="2229042"/>
        <a:ext cx="3130561" cy="17094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ED9F06-8400-714D-858C-C0C453D5050B}">
      <dsp:nvSpPr>
        <dsp:cNvPr id="0" name=""/>
        <dsp:cNvSpPr/>
      </dsp:nvSpPr>
      <dsp:spPr>
        <a:xfrm>
          <a:off x="854568" y="2464"/>
          <a:ext cx="1478341" cy="1018577"/>
        </a:xfrm>
        <a:prstGeom prst="roundRect">
          <a:avLst/>
        </a:prstGeom>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35C538-9845-1749-894C-6A8F7DC6E1AE}">
      <dsp:nvSpPr>
        <dsp:cNvPr id="0" name=""/>
        <dsp:cNvSpPr/>
      </dsp:nvSpPr>
      <dsp:spPr>
        <a:xfrm>
          <a:off x="378083" y="1021041"/>
          <a:ext cx="2431310" cy="54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Font typeface="Courier New" panose="02070309020205020404" pitchFamily="49" charset="0"/>
            <a:buNone/>
          </a:pPr>
          <a:r>
            <a:rPr lang="en-US" sz="1400" kern="1200" dirty="0">
              <a:latin typeface="Arial" panose="020B0604020202020204" pitchFamily="34" charset="0"/>
              <a:cs typeface="Arial" panose="020B0604020202020204" pitchFamily="34" charset="0"/>
            </a:rPr>
            <a:t>Patient history of psoriasis and family background of PsA/psoriasis</a:t>
          </a:r>
        </a:p>
      </dsp:txBody>
      <dsp:txXfrm>
        <a:off x="378083" y="1021041"/>
        <a:ext cx="2431310" cy="548464"/>
      </dsp:txXfrm>
    </dsp:sp>
    <dsp:sp modelId="{23D8805B-D15E-964F-B605-EE2A909B704B}">
      <dsp:nvSpPr>
        <dsp:cNvPr id="0" name=""/>
        <dsp:cNvSpPr/>
      </dsp:nvSpPr>
      <dsp:spPr>
        <a:xfrm>
          <a:off x="3084339" y="862"/>
          <a:ext cx="1553855" cy="1024984"/>
        </a:xfrm>
        <a:prstGeom prst="roundRect">
          <a:avLst/>
        </a:prstGeom>
        <a:blipFill dpi="0" rotWithShape="1">
          <a:blip xmlns:r="http://schemas.openxmlformats.org/officeDocument/2006/relationships" r:embed="rId2" cstate="email">
            <a:extLst>
              <a:ext uri="{28A0092B-C50C-407E-A947-70E740481C1C}">
                <a14:useLocalDpi xmlns:a14="http://schemas.microsoft.com/office/drawing/2010/main"/>
              </a:ext>
            </a:extLst>
          </a:blip>
          <a:srcRect/>
          <a:stretch>
            <a:fillRect l="5865" t="9855" r="5865" b="9855"/>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4A7368-06F4-2A48-8F97-0E6689797C35}">
      <dsp:nvSpPr>
        <dsp:cNvPr id="0" name=""/>
        <dsp:cNvSpPr/>
      </dsp:nvSpPr>
      <dsp:spPr>
        <a:xfrm>
          <a:off x="2957290" y="1022643"/>
          <a:ext cx="1807952" cy="54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MY" sz="1400" kern="1200" dirty="0">
              <a:latin typeface="Arial" panose="020B0604020202020204" pitchFamily="34" charset="0"/>
              <a:cs typeface="Arial" panose="020B0604020202020204" pitchFamily="34" charset="0"/>
            </a:rPr>
            <a:t>Physical examination (skin, joint, nails) </a:t>
          </a:r>
          <a:endParaRPr lang="en-US" sz="1400" kern="1200" dirty="0">
            <a:latin typeface="Arial" panose="020B0604020202020204" pitchFamily="34" charset="0"/>
            <a:cs typeface="Arial" panose="020B0604020202020204" pitchFamily="34" charset="0"/>
          </a:endParaRPr>
        </a:p>
      </dsp:txBody>
      <dsp:txXfrm>
        <a:off x="2957290" y="1022643"/>
        <a:ext cx="1807952" cy="548464"/>
      </dsp:txXfrm>
    </dsp:sp>
    <dsp:sp modelId="{50E9CB2A-7149-794B-8C15-FE94CDAEFD3D}">
      <dsp:nvSpPr>
        <dsp:cNvPr id="0" name=""/>
        <dsp:cNvSpPr/>
      </dsp:nvSpPr>
      <dsp:spPr>
        <a:xfrm>
          <a:off x="5286317" y="2464"/>
          <a:ext cx="1478341" cy="1018577"/>
        </a:xfrm>
        <a:prstGeom prst="roundRect">
          <a:avLst/>
        </a:prstGeom>
        <a:blipFill rotWithShape="1">
          <a:blip xmlns:r="http://schemas.openxmlformats.org/officeDocument/2006/relationships" r:embed="rId3"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2A01C8-2182-2D49-9B3F-DCE66D9186C4}">
      <dsp:nvSpPr>
        <dsp:cNvPr id="0" name=""/>
        <dsp:cNvSpPr/>
      </dsp:nvSpPr>
      <dsp:spPr>
        <a:xfrm>
          <a:off x="4913139" y="1021041"/>
          <a:ext cx="2224697" cy="54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b="0" i="0" u="none" strike="noStrike" kern="1200" dirty="0">
              <a:solidFill>
                <a:schemeClr val="tx1"/>
              </a:solidFill>
              <a:effectLst/>
              <a:latin typeface="Arial" panose="020B0604020202020204" pitchFamily="34" charset="0"/>
              <a:ea typeface="+mn-ea"/>
              <a:cs typeface="Arial" panose="020B0604020202020204" pitchFamily="34" charset="0"/>
            </a:rPr>
            <a:t>Patient-reported measures (pain, function, and quality of life)</a:t>
          </a:r>
          <a:endParaRPr lang="en-US" sz="1400" kern="1200" dirty="0">
            <a:latin typeface="Arial" panose="020B0604020202020204" pitchFamily="34" charset="0"/>
            <a:cs typeface="Arial" panose="020B0604020202020204" pitchFamily="34" charset="0"/>
          </a:endParaRPr>
        </a:p>
      </dsp:txBody>
      <dsp:txXfrm>
        <a:off x="4913139" y="1021041"/>
        <a:ext cx="2224697" cy="548464"/>
      </dsp:txXfrm>
    </dsp:sp>
    <dsp:sp modelId="{26893CC6-649F-A242-8887-570A8A0AA57D}">
      <dsp:nvSpPr>
        <dsp:cNvPr id="0" name=""/>
        <dsp:cNvSpPr/>
      </dsp:nvSpPr>
      <dsp:spPr>
        <a:xfrm>
          <a:off x="1675899" y="1842220"/>
          <a:ext cx="1478341" cy="1018577"/>
        </a:xfrm>
        <a:prstGeom prst="roundRect">
          <a:avLst/>
        </a:prstGeom>
        <a:blipFill rotWithShape="1">
          <a:blip xmlns:r="http://schemas.openxmlformats.org/officeDocument/2006/relationships" r:embed="rId4"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3370329-36DB-4A4E-934E-DAFA737402A5}">
      <dsp:nvSpPr>
        <dsp:cNvPr id="0" name=""/>
        <dsp:cNvSpPr/>
      </dsp:nvSpPr>
      <dsp:spPr>
        <a:xfrm>
          <a:off x="1381775" y="2737519"/>
          <a:ext cx="2091306" cy="54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MY" sz="1400" kern="1200" dirty="0">
              <a:latin typeface="Arial" panose="020B0604020202020204" pitchFamily="34" charset="0"/>
              <a:cs typeface="Arial" panose="020B0604020202020204" pitchFamily="34" charset="0"/>
            </a:rPr>
            <a:t>Radiology features (e.g. X</a:t>
          </a:r>
          <a:r>
            <a:rPr lang="en-US" sz="1400" b="0" i="0" u="none" kern="1200" dirty="0">
              <a:latin typeface="Arial" panose="020B0604020202020204" pitchFamily="34" charset="0"/>
              <a:cs typeface="Arial" panose="020B0604020202020204" pitchFamily="34" charset="0"/>
            </a:rPr>
            <a:t>-ray, MSUS, MRI</a:t>
          </a:r>
          <a:r>
            <a:rPr lang="en-MY" sz="1400" kern="1200" dirty="0">
              <a:latin typeface="Arial" panose="020B0604020202020204" pitchFamily="34" charset="0"/>
              <a:cs typeface="Arial" panose="020B0604020202020204" pitchFamily="34" charset="0"/>
            </a:rPr>
            <a:t>)*</a:t>
          </a:r>
          <a:endParaRPr lang="en-US" sz="1400" kern="1200" dirty="0">
            <a:latin typeface="Arial" panose="020B0604020202020204" pitchFamily="34" charset="0"/>
            <a:cs typeface="Arial" panose="020B0604020202020204" pitchFamily="34" charset="0"/>
          </a:endParaRPr>
        </a:p>
      </dsp:txBody>
      <dsp:txXfrm>
        <a:off x="1381775" y="2737519"/>
        <a:ext cx="2091306" cy="548464"/>
      </dsp:txXfrm>
    </dsp:sp>
    <dsp:sp modelId="{3D049903-2DDC-C44A-8942-29D91652EA40}">
      <dsp:nvSpPr>
        <dsp:cNvPr id="0" name=""/>
        <dsp:cNvSpPr/>
      </dsp:nvSpPr>
      <dsp:spPr>
        <a:xfrm>
          <a:off x="4415654" y="1831271"/>
          <a:ext cx="1478341" cy="1018577"/>
        </a:xfrm>
        <a:prstGeom prst="roundRect">
          <a:avLst/>
        </a:prstGeom>
        <a:blipFill rotWithShape="1">
          <a:blip xmlns:r="http://schemas.openxmlformats.org/officeDocument/2006/relationships" r:embed="rId5"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4FCB69-C406-5E48-93F0-B9D84B1EB629}">
      <dsp:nvSpPr>
        <dsp:cNvPr id="0" name=""/>
        <dsp:cNvSpPr/>
      </dsp:nvSpPr>
      <dsp:spPr>
        <a:xfrm>
          <a:off x="3892993" y="2738382"/>
          <a:ext cx="2513166" cy="5484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cs typeface="Arial" panose="020B0604020202020204" pitchFamily="34" charset="0"/>
            </a:rPr>
            <a:t>Laboratory studies                (ESR and CRP)</a:t>
          </a:r>
        </a:p>
      </dsp:txBody>
      <dsp:txXfrm>
        <a:off x="3892993" y="2738382"/>
        <a:ext cx="2513166" cy="54846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ED9F06-8400-714D-858C-C0C453D5050B}">
      <dsp:nvSpPr>
        <dsp:cNvPr id="0" name=""/>
        <dsp:cNvSpPr/>
      </dsp:nvSpPr>
      <dsp:spPr>
        <a:xfrm>
          <a:off x="915413" y="177923"/>
          <a:ext cx="2990087" cy="2060170"/>
        </a:xfrm>
        <a:prstGeom prst="roundRect">
          <a:avLst/>
        </a:prstGeom>
        <a:blipFill rotWithShape="1">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35C538-9845-1749-894C-6A8F7DC6E1AE}">
      <dsp:nvSpPr>
        <dsp:cNvPr id="0" name=""/>
        <dsp:cNvSpPr/>
      </dsp:nvSpPr>
      <dsp:spPr>
        <a:xfrm>
          <a:off x="635092" y="2061351"/>
          <a:ext cx="2990087" cy="11093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Font typeface="Courier New" panose="02070309020205020404" pitchFamily="49" charset="0"/>
            <a:buNone/>
          </a:pPr>
          <a:endParaRPr lang="en-US" sz="1400" kern="1200" dirty="0">
            <a:latin typeface="Arial" panose="020B0604020202020204" pitchFamily="34" charset="0"/>
            <a:cs typeface="Arial" panose="020B0604020202020204" pitchFamily="34" charset="0"/>
          </a:endParaRPr>
        </a:p>
      </dsp:txBody>
      <dsp:txXfrm>
        <a:off x="635092" y="2061351"/>
        <a:ext cx="2990087" cy="110932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D8805B-D15E-964F-B605-EE2A909B704B}">
      <dsp:nvSpPr>
        <dsp:cNvPr id="0" name=""/>
        <dsp:cNvSpPr/>
      </dsp:nvSpPr>
      <dsp:spPr>
        <a:xfrm>
          <a:off x="826248" y="363966"/>
          <a:ext cx="2813057" cy="2232559"/>
        </a:xfrm>
        <a:prstGeom prst="roundRect">
          <a:avLst/>
        </a:prstGeom>
        <a:blipFill dpi="0" rotWithShape="1">
          <a:blip xmlns:r="http://schemas.openxmlformats.org/officeDocument/2006/relationships" r:embed="rId1" cstate="email">
            <a:extLst>
              <a:ext uri="{28A0092B-C50C-407E-A947-70E740481C1C}">
                <a14:useLocalDpi xmlns:a14="http://schemas.microsoft.com/office/drawing/2010/main"/>
              </a:ext>
            </a:extLst>
          </a:blip>
          <a:srcRect/>
          <a:stretch>
            <a:fillRect l="2867" t="6995" r="2867" b="6995"/>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4A7368-06F4-2A48-8F97-0E6689797C35}">
      <dsp:nvSpPr>
        <dsp:cNvPr id="0" name=""/>
        <dsp:cNvSpPr/>
      </dsp:nvSpPr>
      <dsp:spPr>
        <a:xfrm rot="10800000" flipV="1">
          <a:off x="586936" y="2640059"/>
          <a:ext cx="3240290" cy="3892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kern="1200" dirty="0">
            <a:latin typeface="Arial" panose="020B0604020202020204" pitchFamily="34" charset="0"/>
            <a:cs typeface="Arial" panose="020B0604020202020204" pitchFamily="34" charset="0"/>
          </a:endParaRPr>
        </a:p>
      </dsp:txBody>
      <dsp:txXfrm rot="-10800000">
        <a:off x="586936" y="2640059"/>
        <a:ext cx="3240290" cy="38923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ED9F06-8400-714D-858C-C0C453D5050B}">
      <dsp:nvSpPr>
        <dsp:cNvPr id="0" name=""/>
        <dsp:cNvSpPr/>
      </dsp:nvSpPr>
      <dsp:spPr>
        <a:xfrm>
          <a:off x="4202" y="645803"/>
          <a:ext cx="1999709" cy="1377799"/>
        </a:xfrm>
        <a:prstGeom prst="roundRect">
          <a:avLst/>
        </a:prstGeom>
        <a:blipFill dpi="0" rotWithShape="1">
          <a:blip xmlns:r="http://schemas.openxmlformats.org/officeDocument/2006/relationships" r:embed="rId1" cstate="email">
            <a:extLst>
              <a:ext uri="{28A0092B-C50C-407E-A947-70E740481C1C}">
                <a14:useLocalDpi xmlns:a14="http://schemas.microsoft.com/office/drawing/2010/main"/>
              </a:ext>
            </a:extLst>
          </a:blip>
          <a:srcRect/>
          <a:stretch>
            <a:fillRect l="4273" t="3544" r="4273" b="3544"/>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35C538-9845-1749-894C-6A8F7DC6E1AE}">
      <dsp:nvSpPr>
        <dsp:cNvPr id="0" name=""/>
        <dsp:cNvSpPr/>
      </dsp:nvSpPr>
      <dsp:spPr>
        <a:xfrm>
          <a:off x="36297" y="2182160"/>
          <a:ext cx="1999709" cy="1091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kern="1200" dirty="0">
            <a:latin typeface="Arial" panose="020B0604020202020204" pitchFamily="34" charset="0"/>
            <a:cs typeface="Arial" panose="020B0604020202020204" pitchFamily="34" charset="0"/>
          </a:endParaRPr>
        </a:p>
      </dsp:txBody>
      <dsp:txXfrm>
        <a:off x="36297" y="2182160"/>
        <a:ext cx="1999709" cy="109191"/>
      </dsp:txXfrm>
    </dsp:sp>
    <dsp:sp modelId="{C03B9519-41F1-6549-97F8-6D676F191F12}">
      <dsp:nvSpPr>
        <dsp:cNvPr id="0" name=""/>
        <dsp:cNvSpPr/>
      </dsp:nvSpPr>
      <dsp:spPr>
        <a:xfrm>
          <a:off x="2167412" y="624003"/>
          <a:ext cx="1999709" cy="1377799"/>
        </a:xfrm>
        <a:prstGeom prst="roundRect">
          <a:avLst/>
        </a:prstGeom>
        <a:blipFill dpi="0" rotWithShape="1">
          <a:blip xmlns:r="http://schemas.openxmlformats.org/officeDocument/2006/relationships" r:embed="rId2" cstate="email">
            <a:extLst>
              <a:ext uri="{28A0092B-C50C-407E-A947-70E740481C1C}">
                <a14:useLocalDpi xmlns:a14="http://schemas.microsoft.com/office/drawing/2010/main"/>
              </a:ext>
            </a:extLst>
          </a:blip>
          <a:srcRect/>
          <a:stretch>
            <a:fillRect l="4273" r="4273"/>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BF113A-BF15-4846-8F2B-2357670A7009}">
      <dsp:nvSpPr>
        <dsp:cNvPr id="0" name=""/>
        <dsp:cNvSpPr/>
      </dsp:nvSpPr>
      <dsp:spPr>
        <a:xfrm>
          <a:off x="2203966" y="2139995"/>
          <a:ext cx="1999709" cy="7418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b="0" i="0" u="none" kern="1200" dirty="0">
            <a:latin typeface="Arial" panose="020B0604020202020204" pitchFamily="34" charset="0"/>
            <a:cs typeface="Arial" panose="020B0604020202020204" pitchFamily="34" charset="0"/>
          </a:endParaRPr>
        </a:p>
      </dsp:txBody>
      <dsp:txXfrm>
        <a:off x="2203966" y="2139995"/>
        <a:ext cx="1999709" cy="741892"/>
      </dsp:txXfrm>
    </dsp:sp>
    <dsp:sp modelId="{D905B42A-6F02-8446-AB0C-C8F4BDD85172}">
      <dsp:nvSpPr>
        <dsp:cNvPr id="0" name=""/>
        <dsp:cNvSpPr/>
      </dsp:nvSpPr>
      <dsp:spPr>
        <a:xfrm>
          <a:off x="4403731" y="592396"/>
          <a:ext cx="1999709" cy="1505384"/>
        </a:xfrm>
        <a:prstGeom prst="roundRect">
          <a:avLst/>
        </a:prstGeom>
        <a:blipFill dpi="0" rotWithShape="1">
          <a:blip xmlns:r="http://schemas.openxmlformats.org/officeDocument/2006/relationships" r:embed="rId3" cstate="email">
            <a:extLst>
              <a:ext uri="{28A0092B-C50C-407E-A947-70E740481C1C}">
                <a14:useLocalDpi xmlns:a14="http://schemas.microsoft.com/office/drawing/2010/main"/>
              </a:ext>
            </a:extLst>
          </a:blip>
          <a:srcRect/>
          <a:stretch>
            <a:fillRect l="1987" t="3544" r="1987" b="3544"/>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A832D4-A061-DF44-879D-CA41A1E00BD9}">
      <dsp:nvSpPr>
        <dsp:cNvPr id="0" name=""/>
        <dsp:cNvSpPr/>
      </dsp:nvSpPr>
      <dsp:spPr>
        <a:xfrm>
          <a:off x="4399892" y="2037453"/>
          <a:ext cx="1999709" cy="7418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b="0" i="0" u="none" kern="1200" dirty="0">
            <a:latin typeface="Arial" panose="020B0604020202020204" pitchFamily="34" charset="0"/>
            <a:cs typeface="Arial" panose="020B0604020202020204" pitchFamily="34" charset="0"/>
          </a:endParaRPr>
        </a:p>
      </dsp:txBody>
      <dsp:txXfrm>
        <a:off x="4399892" y="2037453"/>
        <a:ext cx="1999709" cy="741892"/>
      </dsp:txXfrm>
    </dsp:sp>
    <dsp:sp modelId="{2F08110C-425D-3A4A-ABDE-EE09CDF1BEF2}">
      <dsp:nvSpPr>
        <dsp:cNvPr id="0" name=""/>
        <dsp:cNvSpPr/>
      </dsp:nvSpPr>
      <dsp:spPr>
        <a:xfrm>
          <a:off x="6553003" y="634488"/>
          <a:ext cx="1999709" cy="1377799"/>
        </a:xfrm>
        <a:prstGeom prst="roundRect">
          <a:avLst/>
        </a:prstGeom>
        <a:blipFill rotWithShape="1">
          <a:blip xmlns:r="http://schemas.openxmlformats.org/officeDocument/2006/relationships" r:embed="rId4" cstate="email">
            <a:extLst>
              <a:ext uri="{28A0092B-C50C-407E-A947-70E740481C1C}">
                <a14:useLocalDpi xmlns:a14="http://schemas.microsoft.com/office/drawing/2010/main"/>
              </a:ext>
            </a:extLst>
          </a:blip>
          <a:srcRect/>
          <a:stretch>
            <a:fillRect l="-6000" r="-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5202B01-8428-D740-8174-782CDBC57368}">
      <dsp:nvSpPr>
        <dsp:cNvPr id="0" name=""/>
        <dsp:cNvSpPr/>
      </dsp:nvSpPr>
      <dsp:spPr>
        <a:xfrm>
          <a:off x="6578019" y="2255396"/>
          <a:ext cx="1999709" cy="7418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endParaRPr lang="en-US" sz="1400" kern="1200" dirty="0"/>
        </a:p>
      </dsp:txBody>
      <dsp:txXfrm>
        <a:off x="6578019" y="2255396"/>
        <a:ext cx="1999709" cy="741892"/>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575" cy="49847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6039" y="1"/>
            <a:ext cx="2949575" cy="498475"/>
          </a:xfrm>
          <a:prstGeom prst="rect">
            <a:avLst/>
          </a:prstGeom>
        </p:spPr>
        <p:txBody>
          <a:bodyPr vert="horz" lIns="91440" tIns="45720" rIns="91440" bIns="45720" rtlCol="0"/>
          <a:lstStyle>
            <a:lvl1pPr algn="r">
              <a:defRPr sz="1200"/>
            </a:lvl1pPr>
          </a:lstStyle>
          <a:p>
            <a:fld id="{DB241F3D-8F56-4313-81A2-A1D6ED163814}" type="datetimeFigureOut">
              <a:rPr lang="en-US" smtClean="0"/>
              <a:t>2/28/2021</a:t>
            </a:fld>
            <a:endParaRPr lang="en-US" dirty="0"/>
          </a:p>
        </p:txBody>
      </p:sp>
      <p:sp>
        <p:nvSpPr>
          <p:cNvPr id="4" name="Footer Placeholder 3"/>
          <p:cNvSpPr>
            <a:spLocks noGrp="1"/>
          </p:cNvSpPr>
          <p:nvPr>
            <p:ph type="ftr" sz="quarter" idx="2"/>
          </p:nvPr>
        </p:nvSpPr>
        <p:spPr>
          <a:xfrm>
            <a:off x="1" y="9440864"/>
            <a:ext cx="2949575" cy="49847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6039" y="9440864"/>
            <a:ext cx="2949575" cy="498475"/>
          </a:xfrm>
          <a:prstGeom prst="rect">
            <a:avLst/>
          </a:prstGeom>
        </p:spPr>
        <p:txBody>
          <a:bodyPr vert="horz" lIns="91440" tIns="45720" rIns="91440" bIns="45720" rtlCol="0" anchor="b"/>
          <a:lstStyle>
            <a:lvl1pPr algn="r">
              <a:defRPr sz="1200"/>
            </a:lvl1pPr>
          </a:lstStyle>
          <a:p>
            <a:fld id="{C845E4BF-9AE2-41C2-A023-EC124F5FE2E8}" type="slidenum">
              <a:rPr lang="en-US" smtClean="0"/>
              <a:t>‹#›</a:t>
            </a:fld>
            <a:endParaRPr lang="en-US" dirty="0"/>
          </a:p>
        </p:txBody>
      </p:sp>
    </p:spTree>
    <p:extLst>
      <p:ext uri="{BB962C8B-B14F-4D97-AF65-F5344CB8AC3E}">
        <p14:creationId xmlns:p14="http://schemas.microsoft.com/office/powerpoint/2010/main" val="15147740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787" cy="49869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5839" y="1"/>
            <a:ext cx="2949787" cy="498693"/>
          </a:xfrm>
          <a:prstGeom prst="rect">
            <a:avLst/>
          </a:prstGeom>
        </p:spPr>
        <p:txBody>
          <a:bodyPr vert="horz" lIns="91440" tIns="45720" rIns="91440" bIns="45720" rtlCol="0"/>
          <a:lstStyle>
            <a:lvl1pPr algn="r">
              <a:defRPr sz="1200"/>
            </a:lvl1pPr>
          </a:lstStyle>
          <a:p>
            <a:fld id="{7A89DC5B-7312-4153-AE3B-BA0EF082ACB2}" type="datetimeFigureOut">
              <a:rPr lang="en-US" smtClean="0"/>
              <a:pPr/>
              <a:t>2/28/2021</a:t>
            </a:fld>
            <a:endParaRPr lang="en-US" dirty="0"/>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440647"/>
            <a:ext cx="2949787" cy="49869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5839" y="9440647"/>
            <a:ext cx="2949787" cy="498692"/>
          </a:xfrm>
          <a:prstGeom prst="rect">
            <a:avLst/>
          </a:prstGeom>
        </p:spPr>
        <p:txBody>
          <a:bodyPr vert="horz" lIns="91440" tIns="45720" rIns="91440" bIns="45720" rtlCol="0" anchor="b"/>
          <a:lstStyle>
            <a:lvl1pPr algn="r">
              <a:defRPr sz="1200"/>
            </a:lvl1pPr>
          </a:lstStyle>
          <a:p>
            <a:fld id="{452F10EC-7516-4F25-AE58-DF1567F14277}" type="slidenum">
              <a:rPr lang="en-US" smtClean="0"/>
              <a:pPr/>
              <a:t>‹#›</a:t>
            </a:fld>
            <a:endParaRPr lang="en-US" dirty="0"/>
          </a:p>
        </p:txBody>
      </p:sp>
    </p:spTree>
    <p:extLst>
      <p:ext uri="{BB962C8B-B14F-4D97-AF65-F5344CB8AC3E}">
        <p14:creationId xmlns:p14="http://schemas.microsoft.com/office/powerpoint/2010/main" val="1815646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nass.co.uk/wp-content/uploads/2020/03/Physiotherapy-modules-1.pdf%20Accessed%2015%20September%202020"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sa.guidelinecentral.com/psoriatic-arthritis-pocket-guid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studies.uhnresearch.ca/cpsrd/topasii_forWeb2.ht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psa.guidelinecentral.com/psoriatic-arthritis-pocket-guide/"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psa.guidelinecentral.com/principles/#module_content"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2F10EC-7516-4F25-AE58-DF1567F14277}" type="slidenum">
              <a:rPr lang="en-US" smtClean="0"/>
              <a:pPr/>
              <a:t>1</a:t>
            </a:fld>
            <a:endParaRPr lang="en-US" dirty="0"/>
          </a:p>
        </p:txBody>
      </p:sp>
    </p:spTree>
    <p:extLst>
      <p:ext uri="{BB962C8B-B14F-4D97-AF65-F5344CB8AC3E}">
        <p14:creationId xmlns:p14="http://schemas.microsoft.com/office/powerpoint/2010/main" val="3024831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latin typeface="Arial" panose="020B0604020202020204" pitchFamily="34" charset="0"/>
                <a:cs typeface="Arial" panose="020B0604020202020204" pitchFamily="34" charset="0"/>
              </a:rPr>
              <a:t>Almost all patients with PsA will have symptoms of psoriasis at some point in their disease course.</a:t>
            </a:r>
            <a:r>
              <a:rPr lang="en-US" sz="1000" baseline="30000" dirty="0">
                <a:latin typeface="Arial" panose="020B0604020202020204" pitchFamily="34" charset="0"/>
                <a:cs typeface="Arial" panose="020B0604020202020204" pitchFamily="34" charset="0"/>
              </a:rPr>
              <a:t>1</a:t>
            </a:r>
            <a:r>
              <a:rPr lang="en-US" sz="1000" baseline="0" dirty="0">
                <a:latin typeface="Arial" panose="020B0604020202020204" pitchFamily="34" charset="0"/>
                <a:cs typeface="Arial" panose="020B0604020202020204" pitchFamily="34" charset="0"/>
              </a:rPr>
              <a:t> Most patients have skin manifestations before the development of PsA and a few would have skin manifestations at the same time as joint manifestations. Some patients can develop PsA before psoriasis.</a:t>
            </a:r>
            <a:r>
              <a:rPr lang="en-US" sz="1000" baseline="30000" dirty="0">
                <a:latin typeface="Arial" panose="020B0604020202020204" pitchFamily="34" charset="0"/>
                <a:cs typeface="Arial" panose="020B0604020202020204" pitchFamily="34" charset="0"/>
              </a:rPr>
              <a:t>2</a:t>
            </a:r>
            <a:endParaRPr lang="en-SG" sz="1000" dirty="0">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marL="228600" lvl="0" indent="-228600">
              <a:buAutoNum type="arabicPeriod"/>
            </a:pPr>
            <a:r>
              <a:rPr lang="en-MY" sz="1000" dirty="0">
                <a:latin typeface="Arial" panose="020B0604020202020204" pitchFamily="34" charset="0"/>
                <a:cs typeface="Arial" panose="020B0604020202020204" pitchFamily="34" charset="0"/>
              </a:rPr>
              <a:t>Giannelli A. Rheumatol Ther 2019;6:5-21.</a:t>
            </a:r>
            <a:endParaRPr lang="en-US" sz="1000" dirty="0">
              <a:latin typeface="Arial" panose="020B0604020202020204" pitchFamily="34" charset="0"/>
              <a:cs typeface="Arial" panose="020B0604020202020204" pitchFamily="34" charset="0"/>
            </a:endParaRPr>
          </a:p>
          <a:p>
            <a:pPr marL="228600" lvl="0" indent="-228600">
              <a:buAutoNum type="arabicPeriod"/>
            </a:pPr>
            <a:r>
              <a:rPr lang="en-US" sz="1000" dirty="0">
                <a:latin typeface="Arial" panose="020B0604020202020204" pitchFamily="34" charset="0"/>
                <a:cs typeface="Arial" panose="020B0604020202020204" pitchFamily="34" charset="0"/>
              </a:rPr>
              <a:t>Gladman DD. Rheum Dis Clin N Am 2015;41:569-579.</a:t>
            </a:r>
          </a:p>
          <a:p>
            <a:endParaRPr lang="en-SG" sz="100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10</a:t>
            </a:fld>
            <a:endParaRPr lang="en-US" dirty="0"/>
          </a:p>
        </p:txBody>
      </p:sp>
    </p:spTree>
    <p:extLst>
      <p:ext uri="{BB962C8B-B14F-4D97-AF65-F5344CB8AC3E}">
        <p14:creationId xmlns:p14="http://schemas.microsoft.com/office/powerpoint/2010/main" val="2119681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panose="020B0604020202020204" pitchFamily="34" charset="0"/>
                <a:cs typeface="Arial" panose="020B0604020202020204" pitchFamily="34" charset="0"/>
              </a:rPr>
              <a:t>Patients with PsA present with joint pain which increases with inactivity.</a:t>
            </a:r>
            <a:r>
              <a:rPr lang="en-US" sz="1000" kern="1200" baseline="30000" dirty="0">
                <a:solidFill>
                  <a:schemeClr val="tx1"/>
                </a:solidFill>
                <a:effectLst/>
                <a:latin typeface="Arial" panose="020B0604020202020204" pitchFamily="34" charset="0"/>
                <a:cs typeface="Arial" panose="020B0604020202020204" pitchFamily="34" charset="0"/>
              </a:rPr>
              <a:t>1</a:t>
            </a:r>
            <a:r>
              <a:rPr lang="en-US" sz="1000" kern="1200" dirty="0">
                <a:solidFill>
                  <a:schemeClr val="tx1"/>
                </a:solidFill>
                <a:effectLst/>
                <a:latin typeface="Arial" panose="020B0604020202020204" pitchFamily="34" charset="0"/>
                <a:cs typeface="Arial" panose="020B0604020202020204" pitchFamily="34" charset="0"/>
              </a:rPr>
              <a:t> Pain may be associated with swelling.</a:t>
            </a:r>
            <a:r>
              <a:rPr lang="en-US" sz="1000" kern="1200" baseline="30000" dirty="0">
                <a:solidFill>
                  <a:schemeClr val="tx1"/>
                </a:solidFill>
                <a:effectLst/>
                <a:latin typeface="Arial" panose="020B0604020202020204" pitchFamily="34" charset="0"/>
                <a:cs typeface="Arial" panose="020B0604020202020204" pitchFamily="34" charset="0"/>
              </a:rPr>
              <a:t>1</a:t>
            </a:r>
            <a:r>
              <a:rPr lang="en-US" sz="1000" kern="1200" dirty="0">
                <a:solidFill>
                  <a:schemeClr val="tx1"/>
                </a:solidFill>
                <a:effectLst/>
                <a:latin typeface="Arial" panose="020B0604020202020204" pitchFamily="34" charset="0"/>
                <a:cs typeface="Arial" panose="020B0604020202020204" pitchFamily="34" charset="0"/>
              </a:rPr>
              <a:t> Any joint may be affected. But the most common affected joints are at the feet, hands, knees, wrists, ankles, and shoulders.</a:t>
            </a:r>
            <a:r>
              <a:rPr lang="en-US" sz="1000" kern="1200" baseline="30000" dirty="0">
                <a:solidFill>
                  <a:schemeClr val="tx1"/>
                </a:solidFill>
                <a:effectLst/>
                <a:latin typeface="Arial" panose="020B0604020202020204" pitchFamily="34" charset="0"/>
                <a:cs typeface="Arial" panose="020B0604020202020204" pitchFamily="34" charset="0"/>
              </a:rPr>
              <a:t>1</a:t>
            </a:r>
            <a:endParaRPr lang="en-SG" sz="1000" dirty="0">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dirty="0">
                <a:latin typeface="Arial" panose="020B0604020202020204" pitchFamily="34" charset="0"/>
                <a:cs typeface="Arial" panose="020B0604020202020204" pitchFamily="34" charset="0"/>
              </a:rPr>
              <a:t>Gladman DD. Rheum Dis Clin N Am 2015;41:569-579.</a:t>
            </a: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11</a:t>
            </a:fld>
            <a:endParaRPr lang="en-US" dirty="0"/>
          </a:p>
        </p:txBody>
      </p:sp>
    </p:spTree>
    <p:extLst>
      <p:ext uri="{BB962C8B-B14F-4D97-AF65-F5344CB8AC3E}">
        <p14:creationId xmlns:p14="http://schemas.microsoft.com/office/powerpoint/2010/main" val="3601210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Patients with PsA may have</a:t>
            </a:r>
            <a:r>
              <a:rPr lang="en-US" b="0" dirty="0"/>
              <a:t> inflammatory back pain.</a:t>
            </a:r>
            <a:r>
              <a:rPr lang="en-US" baseline="30000" dirty="0"/>
              <a:t>1,2 </a:t>
            </a:r>
            <a:r>
              <a:rPr lang="en-US" baseline="0" dirty="0"/>
              <a:t>The table d</a:t>
            </a:r>
            <a:r>
              <a:rPr lang="en-US" dirty="0"/>
              <a:t>ifferentiates inflammatory back pain from mechanical back pain.</a:t>
            </a:r>
            <a:r>
              <a:rPr lang="en-US" baseline="30000" dirty="0"/>
              <a:t>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30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References </a:t>
            </a:r>
          </a:p>
          <a:p>
            <a:r>
              <a:rPr lang="en-MY" dirty="0"/>
              <a:t>1. Giannelli A. Rheumatol Ther 2019;6:5-21.</a:t>
            </a:r>
          </a:p>
          <a:p>
            <a:r>
              <a:rPr lang="en-MY" dirty="0"/>
              <a:t>2. </a:t>
            </a:r>
            <a:r>
              <a:rPr lang="en-US" dirty="0"/>
              <a:t>Gladman DD. Rheum Dis Clin N Am 2015;41:569-579.</a:t>
            </a:r>
          </a:p>
          <a:p>
            <a:r>
              <a:rPr kumimoji="1" lang="en-US" altLang="ja-JP" dirty="0"/>
              <a:t>3. </a:t>
            </a:r>
            <a:r>
              <a:rPr lang="en-US" dirty="0"/>
              <a:t>Calin A, et al. JAMA 1977;237(24):2613–2614. </a:t>
            </a:r>
          </a:p>
          <a:p>
            <a:r>
              <a:rPr kumimoji="1" lang="en-US" altLang="ja-JP" dirty="0"/>
              <a:t>4. Rudwaleit M, et al. Arthritis Rheum 2006;54(2):569-578.</a:t>
            </a:r>
          </a:p>
          <a:p>
            <a:r>
              <a:rPr kumimoji="1" lang="en-US" altLang="ja-JP" dirty="0"/>
              <a:t>5. Sieper J, et al. Ann Rheum Dis 2009;68(6):784-788.</a:t>
            </a:r>
          </a:p>
          <a:p>
            <a:r>
              <a:rPr kumimoji="1" lang="en-US" altLang="ja-JP" dirty="0"/>
              <a:t>6. Harris C, et al. National Axial Spondyloarthritis Society (April 2018). Available at: </a:t>
            </a:r>
            <a:r>
              <a:rPr kumimoji="1" lang="en-US" altLang="ja-JP" dirty="0">
                <a:hlinkClick r:id="rId3"/>
              </a:rPr>
              <a:t>https://nass.co.uk/wp-content/uploads/2020/03/Physiotherapy-modules-1.pdf </a:t>
            </a:r>
            <a:r>
              <a:rPr kumimoji="1" lang="en-US" altLang="ja-JP" dirty="0"/>
              <a:t> Accessed 15 September 2020.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7. </a:t>
            </a:r>
            <a:r>
              <a:rPr lang="en-US" dirty="0"/>
              <a:t>Will JS, et al. Am Fam Physician 2018;98(7):421-428.</a:t>
            </a:r>
            <a:r>
              <a:rPr kumimoji="1" lang="en-US" altLang="ja-JP" dirty="0"/>
              <a:t> </a:t>
            </a:r>
          </a:p>
          <a:p>
            <a:endParaRPr kumimoji="1" lang="ja-JP" altLang="en-US"/>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12</a:t>
            </a:fld>
            <a:endParaRPr lang="en-US" dirty="0"/>
          </a:p>
        </p:txBody>
      </p:sp>
    </p:spTree>
    <p:extLst>
      <p:ext uri="{BB962C8B-B14F-4D97-AF65-F5344CB8AC3E}">
        <p14:creationId xmlns:p14="http://schemas.microsoft.com/office/powerpoint/2010/main" val="3684695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latin typeface="Arial" panose="020B0604020202020204" pitchFamily="34" charset="0"/>
                <a:cs typeface="Arial" panose="020B0604020202020204" pitchFamily="34" charset="0"/>
              </a:rPr>
              <a:t>Majority of patients with PsA have nail dystrophy.</a:t>
            </a:r>
            <a:r>
              <a:rPr lang="en-US" sz="1000" baseline="30000" dirty="0">
                <a:latin typeface="Arial" panose="020B0604020202020204" pitchFamily="34" charset="0"/>
                <a:cs typeface="Arial" panose="020B0604020202020204" pitchFamily="34" charset="0"/>
              </a:rPr>
              <a:t>1,2 </a:t>
            </a:r>
            <a:r>
              <a:rPr lang="en-US" sz="1000" baseline="0" dirty="0">
                <a:latin typeface="Arial" panose="020B0604020202020204" pitchFamily="34" charset="0"/>
                <a:cs typeface="Arial" panose="020B0604020202020204" pitchFamily="34" charset="0"/>
              </a:rPr>
              <a:t>These nail changes include </a:t>
            </a:r>
            <a:r>
              <a:rPr lang="en-US" sz="1000" kern="1200" dirty="0">
                <a:solidFill>
                  <a:schemeClr val="tx1"/>
                </a:solidFill>
                <a:effectLst/>
                <a:latin typeface="Arial" panose="020B0604020202020204" pitchFamily="34" charset="0"/>
                <a:cs typeface="Arial" panose="020B0604020202020204" pitchFamily="34" charset="0"/>
              </a:rPr>
              <a:t>include pits, onycholysis, hyperkeratosis, and crumbling nails.</a:t>
            </a:r>
            <a:r>
              <a:rPr lang="en-US" sz="1000" kern="1200" baseline="30000" dirty="0">
                <a:solidFill>
                  <a:schemeClr val="tx1"/>
                </a:solidFill>
                <a:effectLst/>
                <a:latin typeface="Arial" panose="020B0604020202020204" pitchFamily="34" charset="0"/>
                <a:cs typeface="Arial" panose="020B0604020202020204" pitchFamily="34" charset="0"/>
              </a:rPr>
              <a:t>1,2</a:t>
            </a:r>
            <a:endParaRPr lang="en-US" sz="1000" kern="1200" dirty="0">
              <a:solidFill>
                <a:schemeClr val="tx1"/>
              </a:solidFill>
              <a:effectLst/>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marL="228600" indent="-228600">
              <a:buAutoNum type="arabicPeriod"/>
            </a:pPr>
            <a:r>
              <a:rPr lang="en-MY" sz="1000" dirty="0">
                <a:latin typeface="Arial" panose="020B0604020202020204" pitchFamily="34" charset="0"/>
                <a:cs typeface="Arial" panose="020B0604020202020204" pitchFamily="34" charset="0"/>
              </a:rPr>
              <a:t>Giannelli A. Rheumatol Ther 2019;6:5-21.</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MY" sz="1000" dirty="0">
                <a:latin typeface="Arial" panose="020B0604020202020204" pitchFamily="34" charset="0"/>
                <a:cs typeface="Arial" panose="020B0604020202020204" pitchFamily="34" charset="0"/>
              </a:rPr>
              <a:t>Leung YY, et al. APLAR Journal of Rheumatology 2007;10(4):264-269.</a:t>
            </a:r>
            <a:endParaRPr lang="en-US" sz="1000" dirty="0">
              <a:latin typeface="Arial" panose="020B0604020202020204" pitchFamily="34" charset="0"/>
              <a:cs typeface="Arial" panose="020B0604020202020204" pitchFamily="34" charset="0"/>
            </a:endParaRP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13</a:t>
            </a:fld>
            <a:endParaRPr lang="en-US" dirty="0"/>
          </a:p>
        </p:txBody>
      </p:sp>
    </p:spTree>
    <p:extLst>
      <p:ext uri="{BB962C8B-B14F-4D97-AF65-F5344CB8AC3E}">
        <p14:creationId xmlns:p14="http://schemas.microsoft.com/office/powerpoint/2010/main" val="686939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latin typeface="Arial" panose="020B0604020202020204" pitchFamily="34" charset="0"/>
                <a:cs typeface="Arial" panose="020B0604020202020204" pitchFamily="34" charset="0"/>
              </a:rPr>
              <a:t>Dactylitis affects half of the patients with PsA</a:t>
            </a:r>
            <a:r>
              <a:rPr lang="en-US" sz="1000" baseline="30000" dirty="0">
                <a:latin typeface="Arial" panose="020B0604020202020204" pitchFamily="34" charset="0"/>
                <a:cs typeface="Arial" panose="020B0604020202020204" pitchFamily="34" charset="0"/>
              </a:rPr>
              <a:t>1,2</a:t>
            </a:r>
            <a:r>
              <a:rPr lang="en-US" sz="1000" dirty="0">
                <a:latin typeface="Arial" panose="020B0604020202020204" pitchFamily="34" charset="0"/>
                <a:cs typeface="Arial" panose="020B0604020202020204" pitchFamily="34" charset="0"/>
              </a:rPr>
              <a:t> and may be the first clinical sign of the PsA.</a:t>
            </a:r>
            <a:r>
              <a:rPr lang="en-US" sz="1000" baseline="30000" dirty="0">
                <a:latin typeface="Arial" panose="020B0604020202020204" pitchFamily="34" charset="0"/>
                <a:cs typeface="Arial" panose="020B0604020202020204" pitchFamily="34" charset="0"/>
              </a:rPr>
              <a:t>1</a:t>
            </a:r>
            <a:endParaRPr lang="en-US" sz="1000" dirty="0">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r>
              <a:rPr lang="en-SG" sz="1000" dirty="0">
                <a:latin typeface="Arial" panose="020B0604020202020204" pitchFamily="34" charset="0"/>
                <a:cs typeface="Arial" panose="020B0604020202020204" pitchFamily="34" charset="0"/>
              </a:rPr>
              <a:t>1.</a:t>
            </a:r>
            <a:r>
              <a:rPr lang="en-US" sz="1000" dirty="0">
                <a:latin typeface="Arial" panose="020B0604020202020204" pitchFamily="34" charset="0"/>
                <a:cs typeface="Arial" panose="020B0604020202020204" pitchFamily="34" charset="0"/>
              </a:rPr>
              <a:t> </a:t>
            </a:r>
            <a:r>
              <a:rPr lang="en-MY" sz="1000" dirty="0">
                <a:latin typeface="Arial" panose="020B0604020202020204" pitchFamily="34" charset="0"/>
                <a:cs typeface="Arial" panose="020B0604020202020204" pitchFamily="34" charset="0"/>
              </a:rPr>
              <a:t>Giannelli A. Rheumatol Ther 2019;6:5-21.</a:t>
            </a:r>
          </a:p>
          <a:p>
            <a:r>
              <a:rPr lang="en-MY" sz="1000" dirty="0">
                <a:latin typeface="Arial" panose="020B0604020202020204" pitchFamily="34" charset="0"/>
                <a:cs typeface="Arial" panose="020B0604020202020204" pitchFamily="34" charset="0"/>
              </a:rPr>
              <a:t>2. </a:t>
            </a:r>
            <a:r>
              <a:rPr lang="en-US" sz="1000" dirty="0">
                <a:latin typeface="Arial" panose="020B0604020202020204" pitchFamily="34" charset="0"/>
                <a:cs typeface="Arial" panose="020B0604020202020204" pitchFamily="34" charset="0"/>
              </a:rPr>
              <a:t>Gladman DD. Rheum Dis Clin N Am 2015;41:569-579.</a:t>
            </a:r>
          </a:p>
          <a:p>
            <a:endParaRPr lang="en-SG" sz="100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14</a:t>
            </a:fld>
            <a:endParaRPr lang="en-US" dirty="0"/>
          </a:p>
        </p:txBody>
      </p:sp>
    </p:spTree>
    <p:extLst>
      <p:ext uri="{BB962C8B-B14F-4D97-AF65-F5344CB8AC3E}">
        <p14:creationId xmlns:p14="http://schemas.microsoft.com/office/powerpoint/2010/main" val="17413858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000" dirty="0">
                <a:solidFill>
                  <a:srgbClr val="000000"/>
                </a:solidFill>
                <a:latin typeface="Arial" panose="020B0604020202020204" pitchFamily="34" charset="0"/>
                <a:ea typeface="Calibri" panose="020F0502020204030204" pitchFamily="34" charset="0"/>
                <a:cs typeface="Arial" panose="020B0604020202020204" pitchFamily="34" charset="0"/>
              </a:rPr>
              <a:t>Enthesitis is a common feature in PsA.</a:t>
            </a:r>
            <a:r>
              <a:rPr lang="en-US" sz="1000" baseline="30000" dirty="0">
                <a:solidFill>
                  <a:srgbClr val="000000"/>
                </a:solidFill>
                <a:latin typeface="Arial" panose="020B0604020202020204" pitchFamily="34" charset="0"/>
                <a:ea typeface="Calibri" panose="020F0502020204030204" pitchFamily="34" charset="0"/>
                <a:cs typeface="Arial" panose="020B0604020202020204" pitchFamily="34" charset="0"/>
              </a:rPr>
              <a:t>1,2</a:t>
            </a:r>
            <a:r>
              <a:rPr lang="en-US" sz="1000" dirty="0">
                <a:solidFill>
                  <a:srgbClr val="000000"/>
                </a:solidFill>
                <a:latin typeface="Arial" panose="020B0604020202020204" pitchFamily="34" charset="0"/>
                <a:ea typeface="Calibri" panose="020F0502020204030204" pitchFamily="34" charset="0"/>
                <a:cs typeface="Arial" panose="020B0604020202020204" pitchFamily="34" charset="0"/>
              </a:rPr>
              <a:t> It is inflammation that occurs next to joints, such as insertion sites of the plantar fascia and Achilles tendons, as well as ligamentous attachments to the spine, pelvis, and ribs.</a:t>
            </a:r>
            <a:r>
              <a:rPr lang="en-US" sz="1000" baseline="30000" dirty="0">
                <a:solidFill>
                  <a:srgbClr val="000000"/>
                </a:solidFill>
                <a:latin typeface="Arial" panose="020B0604020202020204" pitchFamily="34" charset="0"/>
                <a:ea typeface="Calibri" panose="020F0502020204030204" pitchFamily="34" charset="0"/>
                <a:cs typeface="Arial" panose="020B0604020202020204" pitchFamily="34" charset="0"/>
              </a:rPr>
              <a:t>2</a:t>
            </a:r>
            <a:r>
              <a:rPr lang="en-US" sz="1000" dirty="0">
                <a:solidFill>
                  <a:srgbClr val="000000"/>
                </a:solidFill>
                <a:latin typeface="Arial" panose="020B0604020202020204" pitchFamily="34" charset="0"/>
                <a:ea typeface="Calibri" panose="020F0502020204030204" pitchFamily="34" charset="0"/>
                <a:cs typeface="Arial" panose="020B0604020202020204" pitchFamily="34" charset="0"/>
              </a:rPr>
              <a:t> Common symptoms include soreness, redness and swelling.</a:t>
            </a:r>
            <a:r>
              <a:rPr lang="en-US" sz="1000" baseline="30000" dirty="0">
                <a:solidFill>
                  <a:srgbClr val="000000"/>
                </a:solidFill>
                <a:latin typeface="Arial" panose="020B0604020202020204" pitchFamily="34" charset="0"/>
                <a:ea typeface="Calibri" panose="020F0502020204030204" pitchFamily="34" charset="0"/>
                <a:cs typeface="Arial" panose="020B0604020202020204" pitchFamily="34" charset="0"/>
              </a:rPr>
              <a:t>2</a:t>
            </a:r>
            <a:endParaRPr lang="en-US" sz="10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dirty="0">
                <a:latin typeface="Arial" panose="020B0604020202020204" pitchFamily="34" charset="0"/>
                <a:cs typeface="Arial" panose="020B0604020202020204" pitchFamily="34" charset="0"/>
              </a:rPr>
              <a:t>Gladman DD. Rheum Dis Clin N Am 2015;41:569-579.</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MY" sz="1000" dirty="0">
                <a:latin typeface="Arial" panose="020B0604020202020204" pitchFamily="34" charset="0"/>
                <a:cs typeface="Arial" panose="020B0604020202020204" pitchFamily="34" charset="0"/>
              </a:rPr>
              <a:t>Giannelli A. Rheumatol Ther 2019;6:5-21.</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MY" sz="1000" dirty="0">
              <a:latin typeface="Arial" panose="020B0604020202020204" pitchFamily="34" charset="0"/>
              <a:cs typeface="Arial" panose="020B0604020202020204" pitchFamily="34" charset="0"/>
            </a:endParaRPr>
          </a:p>
          <a:p>
            <a:endParaRPr lang="en-SG" sz="100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15</a:t>
            </a:fld>
            <a:endParaRPr lang="en-US" dirty="0"/>
          </a:p>
        </p:txBody>
      </p:sp>
    </p:spTree>
    <p:extLst>
      <p:ext uri="{BB962C8B-B14F-4D97-AF65-F5344CB8AC3E}">
        <p14:creationId xmlns:p14="http://schemas.microsoft.com/office/powerpoint/2010/main" val="1091909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latin typeface="Arial" panose="020B0604020202020204" pitchFamily="34" charset="0"/>
                <a:cs typeface="Arial" panose="020B0604020202020204" pitchFamily="34" charset="0"/>
              </a:rPr>
              <a:t>Patients with PsA may experience fatigue.</a:t>
            </a:r>
            <a:r>
              <a:rPr lang="en-US" sz="1000" baseline="30000" dirty="0">
                <a:latin typeface="Arial" panose="020B0604020202020204" pitchFamily="34" charset="0"/>
                <a:cs typeface="Arial" panose="020B0604020202020204" pitchFamily="34" charset="0"/>
              </a:rPr>
              <a:t>1</a:t>
            </a:r>
            <a:endParaRPr lang="en-SG" sz="1000" dirty="0">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cs typeface="Arial" panose="020B0604020202020204" pitchFamily="34" charset="0"/>
              </a:rPr>
              <a:t>1. Bagel J, et al. Am J Clin Dermatol 2018;19(6):839-852.</a:t>
            </a:r>
            <a:endParaRPr lang="en-US" sz="1000" dirty="0">
              <a:latin typeface="Arial" panose="020B0604020202020204" pitchFamily="34" charset="0"/>
              <a:cs typeface="Arial" panose="020B0604020202020204" pitchFamily="34" charset="0"/>
            </a:endParaRP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16</a:t>
            </a:fld>
            <a:endParaRPr lang="en-US" dirty="0"/>
          </a:p>
        </p:txBody>
      </p:sp>
    </p:spTree>
    <p:extLst>
      <p:ext uri="{BB962C8B-B14F-4D97-AF65-F5344CB8AC3E}">
        <p14:creationId xmlns:p14="http://schemas.microsoft.com/office/powerpoint/2010/main" val="2472435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000" kern="1200" dirty="0">
                <a:solidFill>
                  <a:schemeClr val="tx1"/>
                </a:solidFill>
                <a:effectLst/>
                <a:latin typeface="Arial" panose="020B0604020202020204" pitchFamily="34" charset="0"/>
                <a:cs typeface="Arial" panose="020B0604020202020204" pitchFamily="34" charset="0"/>
              </a:rPr>
              <a:t>PsA diagnosis and assessment include:</a:t>
            </a:r>
            <a:r>
              <a:rPr lang="en-US" sz="1000" kern="1200" baseline="30000" dirty="0">
                <a:solidFill>
                  <a:schemeClr val="tx1"/>
                </a:solidFill>
                <a:effectLst/>
                <a:latin typeface="Arial" panose="020B0604020202020204" pitchFamily="34" charset="0"/>
                <a:cs typeface="Arial" panose="020B0604020202020204" pitchFamily="34" charset="0"/>
              </a:rPr>
              <a:t>1-4</a:t>
            </a:r>
            <a:endParaRPr lang="en-US" sz="1000" kern="1200" dirty="0">
              <a:solidFill>
                <a:schemeClr val="tx1"/>
              </a:solidFill>
              <a:effectLst/>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000" kern="1200" dirty="0">
                <a:solidFill>
                  <a:schemeClr val="tx1"/>
                </a:solidFill>
                <a:effectLst/>
                <a:latin typeface="Arial" panose="020B0604020202020204" pitchFamily="34" charset="0"/>
                <a:cs typeface="Arial" panose="020B0604020202020204" pitchFamily="34" charset="0"/>
              </a:rPr>
              <a:t>Taking a comprehensive patient history and family history of psoriasis or PsA.</a:t>
            </a:r>
          </a:p>
          <a:p>
            <a:pPr marL="171450" lvl="0" indent="-171450">
              <a:buFont typeface="Arial" panose="020B0604020202020204" pitchFamily="34" charset="0"/>
              <a:buChar char="•"/>
            </a:pPr>
            <a:r>
              <a:rPr lang="en-US" sz="1000" kern="1200" dirty="0">
                <a:solidFill>
                  <a:schemeClr val="tx1"/>
                </a:solidFill>
                <a:effectLst/>
                <a:latin typeface="Arial" panose="020B0604020202020204" pitchFamily="34" charset="0"/>
                <a:cs typeface="Arial" panose="020B0604020202020204" pitchFamily="34" charset="0"/>
              </a:rPr>
              <a:t>Physical examination (psoriatic skin lesion [particularly in hidden places], nail changes, pattern of joint involvement).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i="0" u="none" strike="noStrike" kern="1200" dirty="0">
                <a:solidFill>
                  <a:schemeClr val="tx1"/>
                </a:solidFill>
                <a:effectLst/>
                <a:latin typeface="Arial" panose="020B0604020202020204" pitchFamily="34" charset="0"/>
                <a:cs typeface="Arial" panose="020B0604020202020204" pitchFamily="34" charset="0"/>
              </a:rPr>
              <a:t>Patient-reported measures to assess the impact of PsA on pain, function and quality of life.</a:t>
            </a:r>
            <a:endParaRPr lang="en-US" sz="1000" kern="1200" dirty="0">
              <a:solidFill>
                <a:schemeClr val="tx1"/>
              </a:solidFill>
              <a:effectLst/>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000" kern="1200" dirty="0">
                <a:solidFill>
                  <a:schemeClr val="tx1"/>
                </a:solidFill>
                <a:effectLst/>
                <a:latin typeface="Arial" panose="020B0604020202020204" pitchFamily="34" charset="0"/>
                <a:cs typeface="Arial" panose="020B0604020202020204" pitchFamily="34" charset="0"/>
              </a:rPr>
              <a:t>Radiology features (</a:t>
            </a:r>
            <a:r>
              <a:rPr lang="en-US" sz="1000" b="0" i="0" u="none" kern="1200" dirty="0">
                <a:solidFill>
                  <a:schemeClr val="tx1"/>
                </a:solidFill>
                <a:effectLst/>
                <a:latin typeface="Arial" panose="020B0604020202020204" pitchFamily="34" charset="0"/>
                <a:cs typeface="Arial" panose="020B0604020202020204" pitchFamily="34" charset="0"/>
              </a:rPr>
              <a:t>X</a:t>
            </a:r>
            <a:r>
              <a:rPr lang="en-US" sz="1000" b="0" i="0" u="none" dirty="0">
                <a:latin typeface="Arial" panose="020B0604020202020204" pitchFamily="34" charset="0"/>
                <a:cs typeface="Arial" panose="020B0604020202020204" pitchFamily="34" charset="0"/>
              </a:rPr>
              <a:t>-ray, </a:t>
            </a:r>
            <a:r>
              <a:rPr lang="en-US" sz="1000" dirty="0">
                <a:latin typeface="Arial" panose="020B0604020202020204" pitchFamily="34" charset="0"/>
                <a:cs typeface="Arial" panose="020B0604020202020204" pitchFamily="34" charset="0"/>
              </a:rPr>
              <a:t>musculoskeletal ultrasound</a:t>
            </a:r>
            <a:r>
              <a:rPr lang="en-US" sz="1000" b="0" i="0" u="none" dirty="0">
                <a:latin typeface="Arial" panose="020B0604020202020204" pitchFamily="34" charset="0"/>
                <a:cs typeface="Arial" panose="020B0604020202020204" pitchFamily="34" charset="0"/>
              </a:rPr>
              <a:t>, MRI</a:t>
            </a:r>
            <a:r>
              <a:rPr lang="en-US" sz="1000" kern="1200" dirty="0">
                <a:solidFill>
                  <a:schemeClr val="tx1"/>
                </a:solidFill>
                <a:effectLst/>
                <a:latin typeface="Arial" panose="020B0604020202020204" pitchFamily="34" charset="0"/>
                <a:cs typeface="Arial" panose="020B0604020202020204" pitchFamily="34" charset="0"/>
              </a:rPr>
              <a:t>). These methods are for advanced practice and are not applicable for nurses.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a:solidFill>
                  <a:schemeClr val="tx1"/>
                </a:solidFill>
                <a:effectLst/>
                <a:latin typeface="Arial" panose="020B0604020202020204" pitchFamily="34" charset="0"/>
                <a:cs typeface="Arial" panose="020B0604020202020204" pitchFamily="34" charset="0"/>
              </a:rPr>
              <a:t>Laboratory tests (</a:t>
            </a:r>
            <a:r>
              <a:rPr lang="en-US" sz="1000" b="0" i="0" u="none" strike="noStrike" kern="1200" dirty="0">
                <a:solidFill>
                  <a:schemeClr val="tx1"/>
                </a:solidFill>
                <a:effectLst/>
                <a:latin typeface="Arial" panose="020B0604020202020204" pitchFamily="34" charset="0"/>
                <a:cs typeface="Arial" panose="020B0604020202020204" pitchFamily="34" charset="0"/>
              </a:rPr>
              <a:t>determination of </a:t>
            </a:r>
            <a:r>
              <a:rPr lang="en-US" sz="1000" dirty="0">
                <a:latin typeface="Arial" panose="020B0604020202020204" pitchFamily="34" charset="0"/>
                <a:cs typeface="Arial" panose="020B0604020202020204" pitchFamily="34" charset="0"/>
              </a:rPr>
              <a:t>C-reactive protein and erythrocyte sedimentation rate</a:t>
            </a:r>
            <a:r>
              <a:rPr lang="en-US" sz="1000" kern="1200" dirty="0">
                <a:solidFill>
                  <a:schemeClr val="tx1"/>
                </a:solidFill>
                <a:effectLst/>
                <a:latin typeface="Arial" panose="020B0604020202020204" pitchFamily="34" charset="0"/>
                <a:cs typeface="Arial" panose="020B0604020202020204" pitchFamily="34" charset="0"/>
              </a:rPr>
              <a:t>).</a:t>
            </a:r>
            <a:endParaRPr lang="en-SG" sz="1000" dirty="0">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MY" sz="1000" kern="1200" dirty="0">
                <a:solidFill>
                  <a:schemeClr val="tx1"/>
                </a:solidFill>
                <a:effectLst/>
                <a:latin typeface="Arial" panose="020B0604020202020204" pitchFamily="34" charset="0"/>
                <a:cs typeface="Arial" panose="020B0604020202020204" pitchFamily="34" charset="0"/>
              </a:rPr>
              <a:t>Giannelli A. Rheumatol Ther 2019;6:5-21.</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dirty="0">
                <a:latin typeface="Arial" panose="020B0604020202020204" pitchFamily="34" charset="0"/>
                <a:cs typeface="Arial" panose="020B0604020202020204" pitchFamily="34" charset="0"/>
              </a:rPr>
              <a:t>Ritchlin CT, et al. N Engl J Med 2017;376(10):957-970.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dirty="0">
                <a:latin typeface="Arial" panose="020B0604020202020204" pitchFamily="34" charset="0"/>
                <a:cs typeface="Arial" panose="020B0604020202020204" pitchFamily="34" charset="0"/>
              </a:rPr>
              <a:t>GRAPPA. Psoriatic Arthritis Pocket Guide. Available at: </a:t>
            </a:r>
            <a:r>
              <a:rPr lang="en-US" sz="1000" dirty="0">
                <a:latin typeface="Arial" panose="020B0604020202020204" pitchFamily="34" charset="0"/>
                <a:cs typeface="Arial" panose="020B0604020202020204" pitchFamily="34" charset="0"/>
                <a:hlinkClick r:id="rId3"/>
              </a:rPr>
              <a:t>https://psa.guidelinecentral.com/psoriatic-arthritis-pocket-guide/</a:t>
            </a:r>
            <a:r>
              <a:rPr lang="en-US" sz="1000" dirty="0">
                <a:latin typeface="Arial" panose="020B0604020202020204" pitchFamily="34" charset="0"/>
                <a:cs typeface="Arial" panose="020B0604020202020204" pitchFamily="34" charset="0"/>
              </a:rPr>
              <a:t> Accessed 10 July 2020.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b="0" i="0" u="none" strike="noStrike" kern="1200" dirty="0">
                <a:solidFill>
                  <a:schemeClr val="tx1"/>
                </a:solidFill>
                <a:effectLst/>
                <a:latin typeface="Arial" panose="020B0604020202020204" pitchFamily="34" charset="0"/>
                <a:cs typeface="Arial" panose="020B0604020202020204" pitchFamily="34" charset="0"/>
              </a:rPr>
              <a:t>Punzi L, et al. Reumatismo 2007;59 Suppl 1:52-55. </a:t>
            </a:r>
            <a:endParaRPr lang="en-US" sz="1000" i="0" dirty="0">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000" kern="1200" dirty="0">
              <a:solidFill>
                <a:schemeClr val="tx1"/>
              </a:solidFill>
              <a:effectLst/>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dirty="0">
              <a:solidFill>
                <a:schemeClr val="tx1"/>
              </a:solidFill>
              <a:effectLst/>
              <a:latin typeface="+mn-lt"/>
              <a:ea typeface="+mn-ea"/>
              <a:cs typeface="+mn-cs"/>
            </a:endParaRPr>
          </a:p>
          <a:p>
            <a:endParaRPr lang="en-SG" sz="100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17</a:t>
            </a:fld>
            <a:endParaRPr lang="en-US" dirty="0"/>
          </a:p>
        </p:txBody>
      </p:sp>
    </p:spTree>
    <p:extLst>
      <p:ext uri="{BB962C8B-B14F-4D97-AF65-F5344CB8AC3E}">
        <p14:creationId xmlns:p14="http://schemas.microsoft.com/office/powerpoint/2010/main" val="2325524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latin typeface="Arial" panose="020B0604020202020204" pitchFamily="34" charset="0"/>
                <a:cs typeface="Arial" panose="020B0604020202020204" pitchFamily="34" charset="0"/>
              </a:rPr>
              <a:t>Patients with PsA are likely to have </a:t>
            </a:r>
            <a:r>
              <a:rPr lang="en-US" sz="1000" kern="1200" dirty="0">
                <a:solidFill>
                  <a:schemeClr val="tx1"/>
                </a:solidFill>
                <a:effectLst/>
                <a:latin typeface="Arial" panose="020B0604020202020204" pitchFamily="34" charset="0"/>
                <a:cs typeface="Arial" panose="020B0604020202020204" pitchFamily="34" charset="0"/>
              </a:rPr>
              <a:t>personal history of psoriasis and family history of psoriasis or PsA.</a:t>
            </a:r>
            <a:r>
              <a:rPr lang="en-US" sz="1000" kern="1200" baseline="30000" dirty="0">
                <a:solidFill>
                  <a:schemeClr val="tx1"/>
                </a:solidFill>
                <a:effectLst/>
                <a:latin typeface="Arial" panose="020B0604020202020204" pitchFamily="34" charset="0"/>
                <a:cs typeface="Arial" panose="020B0604020202020204" pitchFamily="34" charset="0"/>
              </a:rPr>
              <a:t>1,2</a:t>
            </a:r>
            <a:endParaRPr lang="en-SG" sz="1000" dirty="0">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lvl="0" defTabSz="914400">
              <a:buClrTx/>
              <a:defRPr/>
            </a:pPr>
            <a:r>
              <a:rPr lang="en-SG" sz="1000" dirty="0">
                <a:latin typeface="Arial" panose="020B0604020202020204" pitchFamily="34" charset="0"/>
                <a:cs typeface="Arial" panose="020B0604020202020204" pitchFamily="34" charset="0"/>
              </a:rPr>
              <a:t>1.</a:t>
            </a:r>
            <a:r>
              <a:rPr lang="en-US" sz="1000" dirty="0">
                <a:latin typeface="Arial" panose="020B0604020202020204" pitchFamily="34" charset="0"/>
                <a:cs typeface="Arial" panose="020B0604020202020204" pitchFamily="34" charset="0"/>
              </a:rPr>
              <a:t> </a:t>
            </a:r>
            <a:r>
              <a:rPr lang="en-MY" sz="1000" dirty="0">
                <a:latin typeface="Arial" panose="020B0604020202020204" pitchFamily="34" charset="0"/>
                <a:cs typeface="Arial" panose="020B0604020202020204" pitchFamily="34" charset="0"/>
              </a:rPr>
              <a:t>Giannelli A. Rheumatol Ther 2019;6:5-21.</a:t>
            </a:r>
          </a:p>
          <a:p>
            <a:pPr lvl="0" defTabSz="914400">
              <a:buClrTx/>
              <a:defRPr/>
            </a:pPr>
            <a:r>
              <a:rPr lang="en-MY" sz="1000" dirty="0">
                <a:latin typeface="Arial" panose="020B0604020202020204" pitchFamily="34" charset="0"/>
                <a:cs typeface="Arial" panose="020B0604020202020204" pitchFamily="34" charset="0"/>
              </a:rPr>
              <a:t>2. </a:t>
            </a:r>
            <a:r>
              <a:rPr lang="en-US" sz="1000" dirty="0">
                <a:latin typeface="Arial" panose="020B0604020202020204" pitchFamily="34" charset="0"/>
                <a:cs typeface="Arial" panose="020B0604020202020204" pitchFamily="34" charset="0"/>
              </a:rPr>
              <a:t>Ritchlin CT, et al. N Engl J Med 2017;376(10):957-970. </a:t>
            </a:r>
            <a:endParaRPr lang="en-SG" sz="1000" dirty="0">
              <a:latin typeface="Arial" panose="020B0604020202020204" pitchFamily="34" charset="0"/>
              <a:cs typeface="Arial" panose="020B0604020202020204" pitchFamily="34" charset="0"/>
            </a:endParaRPr>
          </a:p>
          <a:p>
            <a:endParaRPr lang="en-SG" sz="100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18</a:t>
            </a:fld>
            <a:endParaRPr lang="en-US" dirty="0"/>
          </a:p>
        </p:txBody>
      </p:sp>
    </p:spTree>
    <p:extLst>
      <p:ext uri="{BB962C8B-B14F-4D97-AF65-F5344CB8AC3E}">
        <p14:creationId xmlns:p14="http://schemas.microsoft.com/office/powerpoint/2010/main" val="3720396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dirty="0">
                <a:latin typeface="Arial" panose="020B0604020202020204" pitchFamily="34" charset="0"/>
                <a:cs typeface="Arial" panose="020B0604020202020204" pitchFamily="34" charset="0"/>
              </a:rPr>
              <a:t>Physical examination for PsA include assessing </a:t>
            </a:r>
            <a:r>
              <a:rPr lang="en-US" sz="1000" kern="1200" dirty="0">
                <a:solidFill>
                  <a:schemeClr val="tx1"/>
                </a:solidFill>
                <a:effectLst/>
                <a:latin typeface="Arial" panose="020B0604020202020204" pitchFamily="34" charset="0"/>
                <a:cs typeface="Arial" panose="020B0604020202020204" pitchFamily="34" charset="0"/>
              </a:rPr>
              <a:t>current psoriatic skin or scalp disease, p</a:t>
            </a:r>
            <a:r>
              <a:rPr lang="en-US" sz="1000" dirty="0">
                <a:latin typeface="Arial" panose="020B0604020202020204" pitchFamily="34" charset="0"/>
                <a:cs typeface="Arial" panose="020B0604020202020204" pitchFamily="34" charset="0"/>
              </a:rPr>
              <a:t>eripheral arthritis, axial disease</a:t>
            </a:r>
            <a:r>
              <a:rPr lang="en-US" sz="1000" kern="1200" dirty="0">
                <a:solidFill>
                  <a:schemeClr val="tx1"/>
                </a:solidFill>
                <a:effectLst/>
                <a:latin typeface="Arial" panose="020B0604020202020204" pitchFamily="34" charset="0"/>
                <a:cs typeface="Arial" panose="020B0604020202020204" pitchFamily="34" charset="0"/>
              </a:rPr>
              <a:t>, nail </a:t>
            </a:r>
            <a:r>
              <a:rPr lang="en-US" sz="1000" dirty="0">
                <a:latin typeface="Arial" panose="020B0604020202020204" pitchFamily="34" charset="0"/>
                <a:cs typeface="Arial" panose="020B0604020202020204" pitchFamily="34" charset="0"/>
              </a:rPr>
              <a:t>dystrophy</a:t>
            </a:r>
            <a:r>
              <a:rPr lang="en-US" sz="1000" kern="1200" dirty="0">
                <a:solidFill>
                  <a:schemeClr val="tx1"/>
                </a:solidFill>
                <a:effectLst/>
                <a:latin typeface="Arial" panose="020B0604020202020204" pitchFamily="34" charset="0"/>
                <a:cs typeface="Arial" panose="020B0604020202020204" pitchFamily="34" charset="0"/>
              </a:rPr>
              <a:t>, d</a:t>
            </a:r>
            <a:r>
              <a:rPr lang="en-US" sz="1000" dirty="0">
                <a:latin typeface="Arial" panose="020B0604020202020204" pitchFamily="34" charset="0"/>
                <a:cs typeface="Arial" panose="020B0604020202020204" pitchFamily="34" charset="0"/>
              </a:rPr>
              <a:t>actylitis, and enthesitis</a:t>
            </a:r>
            <a:r>
              <a:rPr lang="en-US" sz="1000" kern="1200" baseline="0" dirty="0">
                <a:solidFill>
                  <a:schemeClr val="tx1"/>
                </a:solidFill>
                <a:effectLst/>
                <a:latin typeface="Arial" panose="020B0604020202020204" pitchFamily="34" charset="0"/>
                <a:cs typeface="Arial" panose="020B0604020202020204" pitchFamily="34" charset="0"/>
              </a:rPr>
              <a:t>.</a:t>
            </a:r>
            <a:r>
              <a:rPr lang="en-US" sz="1000" kern="1200" baseline="30000" dirty="0">
                <a:solidFill>
                  <a:schemeClr val="tx1"/>
                </a:solidFill>
                <a:effectLst/>
                <a:latin typeface="Arial" panose="020B0604020202020204" pitchFamily="34" charset="0"/>
                <a:cs typeface="Arial" panose="020B0604020202020204" pitchFamily="34" charset="0"/>
              </a:rPr>
              <a:t>1,2</a:t>
            </a:r>
            <a:endParaRPr lang="en-SG" sz="1000" dirty="0">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defTabSz="914400">
              <a:buClrTx/>
              <a:defRPr/>
            </a:pPr>
            <a:r>
              <a:rPr lang="en-SG" sz="1000" dirty="0">
                <a:latin typeface="Arial" panose="020B0604020202020204" pitchFamily="34" charset="0"/>
                <a:cs typeface="Arial" panose="020B0604020202020204" pitchFamily="34" charset="0"/>
              </a:rPr>
              <a:t>1.</a:t>
            </a:r>
            <a:r>
              <a:rPr lang="en-US" sz="1000" dirty="0">
                <a:latin typeface="Arial" panose="020B0604020202020204" pitchFamily="34" charset="0"/>
                <a:cs typeface="Arial" panose="020B0604020202020204" pitchFamily="34" charset="0"/>
              </a:rPr>
              <a:t> Ritchlin CT, et al. N Engl J Med 2017;376(10):957-970. </a:t>
            </a:r>
            <a:endParaRPr lang="en-SG" sz="1000" dirty="0">
              <a:latin typeface="Arial" panose="020B0604020202020204" pitchFamily="34" charset="0"/>
              <a:cs typeface="Arial" panose="020B0604020202020204" pitchFamily="34" charset="0"/>
            </a:endParaRPr>
          </a:p>
          <a:p>
            <a:pPr lvl="0" defTabSz="914400">
              <a:buClrTx/>
              <a:defRPr/>
            </a:pPr>
            <a:r>
              <a:rPr lang="en-MY" sz="1000" dirty="0">
                <a:latin typeface="Arial" panose="020B0604020202020204" pitchFamily="34" charset="0"/>
                <a:cs typeface="Arial" panose="020B0604020202020204" pitchFamily="34" charset="0"/>
              </a:rPr>
              <a:t>2. Giannelli A. Rheumatol Ther 2019;6:5-21.</a:t>
            </a:r>
          </a:p>
          <a:p>
            <a:endParaRPr lang="en-SG" sz="100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19</a:t>
            </a:fld>
            <a:endParaRPr lang="en-US" dirty="0"/>
          </a:p>
        </p:txBody>
      </p:sp>
    </p:spTree>
    <p:extLst>
      <p:ext uri="{BB962C8B-B14F-4D97-AF65-F5344CB8AC3E}">
        <p14:creationId xmlns:p14="http://schemas.microsoft.com/office/powerpoint/2010/main" val="2014325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2F10EC-7516-4F25-AE58-DF1567F14277}" type="slidenum">
              <a:rPr lang="en-US" smtClean="0"/>
              <a:pPr/>
              <a:t>2</a:t>
            </a:fld>
            <a:endParaRPr lang="en-US" dirty="0"/>
          </a:p>
        </p:txBody>
      </p:sp>
    </p:spTree>
    <p:extLst>
      <p:ext uri="{BB962C8B-B14F-4D97-AF65-F5344CB8AC3E}">
        <p14:creationId xmlns:p14="http://schemas.microsoft.com/office/powerpoint/2010/main" val="22103145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latin typeface="Arial" panose="020B0604020202020204" pitchFamily="34" charset="0"/>
                <a:cs typeface="Arial" panose="020B0604020202020204" pitchFamily="34" charset="0"/>
              </a:rPr>
              <a:t>The photos are examples of psoriatic skin lesions in patients with PsA.</a:t>
            </a:r>
          </a:p>
        </p:txBody>
      </p:sp>
      <p:sp>
        <p:nvSpPr>
          <p:cNvPr id="4" name="Slide Number Placeholder 3"/>
          <p:cNvSpPr>
            <a:spLocks noGrp="1"/>
          </p:cNvSpPr>
          <p:nvPr>
            <p:ph type="sldNum" sz="quarter" idx="5"/>
          </p:nvPr>
        </p:nvSpPr>
        <p:spPr/>
        <p:txBody>
          <a:bodyPr/>
          <a:lstStyle/>
          <a:p>
            <a:fld id="{452F10EC-7516-4F25-AE58-DF1567F14277}" type="slidenum">
              <a:rPr lang="en-US" smtClean="0"/>
              <a:pPr/>
              <a:t>20</a:t>
            </a:fld>
            <a:endParaRPr lang="en-US" dirty="0"/>
          </a:p>
        </p:txBody>
      </p:sp>
    </p:spTree>
    <p:extLst>
      <p:ext uri="{BB962C8B-B14F-4D97-AF65-F5344CB8AC3E}">
        <p14:creationId xmlns:p14="http://schemas.microsoft.com/office/powerpoint/2010/main" val="34870704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latin typeface="Arial" panose="020B0604020202020204" pitchFamily="34" charset="0"/>
                <a:cs typeface="Arial" panose="020B0604020202020204" pitchFamily="34" charset="0"/>
              </a:rPr>
              <a:t>The photos are examples of severity of psoriatic skin lesions in patients with PsA.</a:t>
            </a:r>
          </a:p>
          <a:p>
            <a:endParaRPr lang="en-GB"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21</a:t>
            </a:fld>
            <a:endParaRPr lang="en-US" dirty="0"/>
          </a:p>
        </p:txBody>
      </p:sp>
    </p:spTree>
    <p:extLst>
      <p:ext uri="{BB962C8B-B14F-4D97-AF65-F5344CB8AC3E}">
        <p14:creationId xmlns:p14="http://schemas.microsoft.com/office/powerpoint/2010/main" val="38660964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latin typeface="Arial" panose="020B0604020202020204" pitchFamily="34" charset="0"/>
                <a:cs typeface="Arial" panose="020B0604020202020204" pitchFamily="34" charset="0"/>
              </a:rPr>
              <a:t>The photos are examples of nail manifestations in patients with PsA</a:t>
            </a:r>
            <a:r>
              <a:rPr lang="en-GB" sz="1000" dirty="0"/>
              <a:t>.</a:t>
            </a: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22</a:t>
            </a:fld>
            <a:endParaRPr lang="en-US" dirty="0"/>
          </a:p>
        </p:txBody>
      </p:sp>
    </p:spTree>
    <p:extLst>
      <p:ext uri="{BB962C8B-B14F-4D97-AF65-F5344CB8AC3E}">
        <p14:creationId xmlns:p14="http://schemas.microsoft.com/office/powerpoint/2010/main" val="3095581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latin typeface="Arial" panose="020B0604020202020204" pitchFamily="34" charset="0"/>
                <a:cs typeface="Arial" panose="020B0604020202020204" pitchFamily="34" charset="0"/>
              </a:rPr>
              <a:t>The photos are examples of </a:t>
            </a:r>
            <a:r>
              <a:rPr lang="en-US" sz="1000" dirty="0">
                <a:latin typeface="Arial" panose="020B0604020202020204" pitchFamily="34" charset="0"/>
                <a:cs typeface="Arial" panose="020B0604020202020204" pitchFamily="34" charset="0"/>
              </a:rPr>
              <a:t>dactylitis </a:t>
            </a:r>
            <a:r>
              <a:rPr lang="en-GB" sz="1000" dirty="0">
                <a:latin typeface="Arial" panose="020B0604020202020204" pitchFamily="34" charset="0"/>
                <a:cs typeface="Arial" panose="020B0604020202020204" pitchFamily="34" charset="0"/>
              </a:rPr>
              <a:t>in patients with PsA</a:t>
            </a:r>
            <a:r>
              <a:rPr lang="en-GB" sz="1000" dirty="0"/>
              <a:t>.</a:t>
            </a: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23</a:t>
            </a:fld>
            <a:endParaRPr lang="en-US" dirty="0"/>
          </a:p>
        </p:txBody>
      </p:sp>
    </p:spTree>
    <p:extLst>
      <p:ext uri="{BB962C8B-B14F-4D97-AF65-F5344CB8AC3E}">
        <p14:creationId xmlns:p14="http://schemas.microsoft.com/office/powerpoint/2010/main" val="12838166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latin typeface="Arial" panose="020B0604020202020204" pitchFamily="34" charset="0"/>
                <a:cs typeface="Arial" panose="020B0604020202020204" pitchFamily="34" charset="0"/>
              </a:rPr>
              <a:t>The photos are examples of </a:t>
            </a:r>
            <a:r>
              <a:rPr lang="en-US" sz="1000" kern="1200" dirty="0">
                <a:solidFill>
                  <a:schemeClr val="tx1"/>
                </a:solidFill>
                <a:effectLst/>
                <a:latin typeface="Arial" panose="020B0604020202020204" pitchFamily="34" charset="0"/>
                <a:cs typeface="Arial" panose="020B0604020202020204" pitchFamily="34" charset="0"/>
              </a:rPr>
              <a:t>enthesitis</a:t>
            </a:r>
            <a:r>
              <a:rPr lang="en-US" sz="1000"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in patients with PsA.</a:t>
            </a: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24</a:t>
            </a:fld>
            <a:endParaRPr lang="en-US" dirty="0"/>
          </a:p>
        </p:txBody>
      </p:sp>
    </p:spTree>
    <p:extLst>
      <p:ext uri="{BB962C8B-B14F-4D97-AF65-F5344CB8AC3E}">
        <p14:creationId xmlns:p14="http://schemas.microsoft.com/office/powerpoint/2010/main" val="23912227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latin typeface="Arial" panose="020B0604020202020204" pitchFamily="34" charset="0"/>
                <a:cs typeface="Arial" panose="020B0604020202020204" pitchFamily="34" charset="0"/>
              </a:rPr>
              <a:t>The SJC66/TJC68 Joint Count can be used to measure musculoskeletal disease and peripheral arthritis in PsA.</a:t>
            </a:r>
            <a:r>
              <a:rPr lang="en-US" sz="1000" baseline="30000" dirty="0">
                <a:latin typeface="Arial" panose="020B0604020202020204" pitchFamily="34" charset="0"/>
                <a:cs typeface="Arial" panose="020B0604020202020204" pitchFamily="34" charset="0"/>
              </a:rPr>
              <a:t>1 </a:t>
            </a:r>
            <a:r>
              <a:rPr lang="en-US" sz="1000" baseline="0" dirty="0">
                <a:latin typeface="Arial" panose="020B0604020202020204" pitchFamily="34" charset="0"/>
                <a:cs typeface="Arial" panose="020B0604020202020204" pitchFamily="34" charset="0"/>
              </a:rPr>
              <a:t>The </a:t>
            </a:r>
            <a:r>
              <a:rPr lang="en-US" sz="1000" dirty="0"/>
              <a:t>Group for Research and Assessment of Psoriasis and Psoriatic Arthritis (GRAPPA) has a video on how the </a:t>
            </a:r>
            <a:r>
              <a:rPr lang="en-US" sz="1000" dirty="0">
                <a:latin typeface="Arial" panose="020B0604020202020204" pitchFamily="34" charset="0"/>
                <a:cs typeface="Arial" panose="020B0604020202020204" pitchFamily="34" charset="0"/>
              </a:rPr>
              <a:t>SJC66/TJC68 Joint Count should be performed. </a:t>
            </a: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SG" sz="1000" dirty="0">
                <a:latin typeface="Arial" panose="020B0604020202020204" pitchFamily="34" charset="0"/>
                <a:cs typeface="Arial" panose="020B0604020202020204" pitchFamily="34" charset="0"/>
              </a:rPr>
              <a:t>1.</a:t>
            </a:r>
            <a:r>
              <a:rPr lang="en-US" sz="1000" dirty="0">
                <a:latin typeface="Arial" panose="020B0604020202020204" pitchFamily="34" charset="0"/>
                <a:cs typeface="Arial" panose="020B0604020202020204" pitchFamily="34" charset="0"/>
              </a:rPr>
              <a:t> </a:t>
            </a:r>
            <a:r>
              <a:rPr lang="en-MY" sz="1000" kern="1200" dirty="0">
                <a:solidFill>
                  <a:schemeClr val="tx1"/>
                </a:solidFill>
                <a:effectLst/>
                <a:latin typeface="Arial" panose="020B0604020202020204" pitchFamily="34" charset="0"/>
                <a:cs typeface="Arial" panose="020B0604020202020204" pitchFamily="34" charset="0"/>
              </a:rPr>
              <a:t>Duarte-García A, et al. J Rheumatol 2019;46(8):996-1005.</a:t>
            </a:r>
            <a:endParaRPr lang="en-US" sz="1000" kern="1200" dirty="0">
              <a:solidFill>
                <a:schemeClr val="tx1"/>
              </a:solidFill>
              <a:effectLst/>
              <a:latin typeface="Arial" panose="020B0604020202020204" pitchFamily="34" charset="0"/>
              <a:cs typeface="Arial" panose="020B0604020202020204" pitchFamily="34" charset="0"/>
            </a:endParaRPr>
          </a:p>
          <a:p>
            <a:endParaRPr lang="en-SG" sz="100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25</a:t>
            </a:fld>
            <a:endParaRPr lang="en-US" dirty="0"/>
          </a:p>
        </p:txBody>
      </p:sp>
    </p:spTree>
    <p:extLst>
      <p:ext uri="{BB962C8B-B14F-4D97-AF65-F5344CB8AC3E}">
        <p14:creationId xmlns:p14="http://schemas.microsoft.com/office/powerpoint/2010/main" val="492402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panose="020B0604020202020204" pitchFamily="34" charset="0"/>
                <a:cs typeface="Arial" panose="020B0604020202020204" pitchFamily="34" charset="0"/>
              </a:rPr>
              <a:t>The use of a sensitive screening tool in clinics can help in identifying PsA, leading to early rheumatology referral and optimum treatment of PsA.</a:t>
            </a:r>
            <a:r>
              <a:rPr lang="en-US" sz="1000" kern="1200" baseline="30000" dirty="0">
                <a:solidFill>
                  <a:schemeClr val="tx1"/>
                </a:solidFill>
                <a:effectLst/>
                <a:latin typeface="Arial" panose="020B0604020202020204" pitchFamily="34" charset="0"/>
                <a:cs typeface="Arial" panose="020B0604020202020204" pitchFamily="34" charset="0"/>
              </a:rPr>
              <a:t>1-3</a:t>
            </a:r>
            <a:r>
              <a:rPr lang="en-US" sz="1000" kern="1200" dirty="0">
                <a:solidFill>
                  <a:schemeClr val="tx1"/>
                </a:solidFill>
                <a:effectLst/>
                <a:latin typeface="Arial" panose="020B0604020202020204" pitchFamily="34" charset="0"/>
                <a:cs typeface="Arial" panose="020B0604020202020204" pitchFamily="34" charset="0"/>
              </a:rPr>
              <a:t> </a:t>
            </a:r>
            <a:endParaRPr lang="en-SG" sz="1000" dirty="0">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dirty="0">
                <a:latin typeface="Arial" panose="020B0604020202020204" pitchFamily="34" charset="0"/>
                <a:cs typeface="Arial" panose="020B0604020202020204" pitchFamily="34" charset="0"/>
              </a:rPr>
              <a:t>Ritchlin CT, et al. N Engl J Med 2017;376(10):957-970. </a:t>
            </a:r>
            <a:endParaRPr lang="en-SG" sz="1000" dirty="0">
              <a:latin typeface="Arial" panose="020B0604020202020204" pitchFamily="34" charset="0"/>
              <a:cs typeface="Arial" panose="020B0604020202020204" pitchFamily="34" charset="0"/>
            </a:endParaRPr>
          </a:p>
          <a:p>
            <a:pPr marL="228600" indent="-228600">
              <a:buAutoNum type="arabicPeriod"/>
            </a:pPr>
            <a:r>
              <a:rPr lang="en-MY" sz="1000" kern="1200" dirty="0">
                <a:solidFill>
                  <a:schemeClr val="tx1"/>
                </a:solidFill>
                <a:effectLst/>
                <a:latin typeface="Arial" panose="020B0604020202020204" pitchFamily="34" charset="0"/>
                <a:cs typeface="Arial" panose="020B0604020202020204" pitchFamily="34" charset="0"/>
              </a:rPr>
              <a:t>Iragorri N, et al. </a:t>
            </a:r>
            <a:r>
              <a:rPr lang="en-US" sz="1000" kern="1200" dirty="0">
                <a:solidFill>
                  <a:schemeClr val="tx1"/>
                </a:solidFill>
                <a:effectLst/>
                <a:latin typeface="Arial" panose="020B0604020202020204" pitchFamily="34" charset="0"/>
                <a:cs typeface="Arial" panose="020B0604020202020204" pitchFamily="34" charset="0"/>
              </a:rPr>
              <a:t>Rheumatology (Oxford) 2019;58(4):692-707.</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dirty="0">
                <a:latin typeface="Arial" panose="020B0604020202020204" pitchFamily="34" charset="0"/>
                <a:cs typeface="Arial" panose="020B0604020202020204" pitchFamily="34" charset="0"/>
              </a:rPr>
              <a:t>Mishra S, et al. Br J Dermatol 2017;176(3):765-770. </a:t>
            </a:r>
          </a:p>
          <a:p>
            <a:pPr marL="228600" indent="-228600">
              <a:buAutoNum type="arabicPeriod"/>
            </a:pPr>
            <a:endParaRPr lang="en-SG" sz="100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26</a:t>
            </a:fld>
            <a:endParaRPr lang="en-US" dirty="0"/>
          </a:p>
        </p:txBody>
      </p:sp>
    </p:spTree>
    <p:extLst>
      <p:ext uri="{BB962C8B-B14F-4D97-AF65-F5344CB8AC3E}">
        <p14:creationId xmlns:p14="http://schemas.microsoft.com/office/powerpoint/2010/main" val="39778341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kern="1200" dirty="0">
                <a:effectLst/>
                <a:latin typeface="Arial" panose="020B0604020202020204" pitchFamily="34" charset="0"/>
                <a:cs typeface="Arial" panose="020B0604020202020204" pitchFamily="34" charset="0"/>
              </a:rPr>
              <a:t>Commonly used validated self-administered screening questionnaires for PsA are </a:t>
            </a:r>
            <a:r>
              <a:rPr lang="en-MY" sz="1000" b="0" kern="1200" dirty="0">
                <a:effectLst/>
                <a:latin typeface="Arial" panose="020B0604020202020204" pitchFamily="34" charset="0"/>
                <a:cs typeface="Arial" panose="020B0604020202020204" pitchFamily="34" charset="0"/>
              </a:rPr>
              <a:t>Early Psoriatic Arthritis Screening Questionnaire (EARP), Psoriatic Arthritis Screening and Evaluation (PASE), Psoriasis Epidemiology Screening Tool (PEST), and Toronto Psoriatic Arthritis Screen (ToPAS II).</a:t>
            </a:r>
            <a:r>
              <a:rPr lang="en-MY" sz="1000" b="0" kern="1200" baseline="30000" dirty="0">
                <a:effectLst/>
                <a:latin typeface="Arial" panose="020B0604020202020204" pitchFamily="34" charset="0"/>
                <a:cs typeface="Arial" panose="020B0604020202020204" pitchFamily="34" charset="0"/>
              </a:rPr>
              <a:t>1,2</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MY" sz="1000" b="0" kern="1200" baseline="30000" dirty="0">
              <a:effectLst/>
              <a:latin typeface="Arial" panose="020B0604020202020204" pitchFamily="34" charset="0"/>
              <a:cs typeface="Arial" panose="020B0604020202020204" pitchFamily="34" charset="0"/>
            </a:endParaRP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MY" sz="1000" b="0" kern="1200" baseline="30000" dirty="0">
              <a:effectLst/>
              <a:latin typeface="Arial" panose="020B0604020202020204" pitchFamily="34" charset="0"/>
              <a:cs typeface="Arial" panose="020B0604020202020204" pitchFamily="34" charset="0"/>
            </a:endParaRPr>
          </a:p>
          <a:p>
            <a:r>
              <a:rPr lang="en-US" sz="1000" kern="1200" dirty="0">
                <a:solidFill>
                  <a:schemeClr val="tx1"/>
                </a:solidFill>
                <a:effectLst/>
                <a:latin typeface="Arial" panose="020B0604020202020204" pitchFamily="34" charset="0"/>
                <a:cs typeface="Arial" panose="020B0604020202020204" pitchFamily="34" charset="0"/>
              </a:rPr>
              <a:t>The EARP and PASE have questions or items that are focused on physical disability as well as skin and joint symptoms.</a:t>
            </a:r>
            <a:r>
              <a:rPr lang="en-US" sz="1000" kern="1200" baseline="30000" dirty="0">
                <a:solidFill>
                  <a:schemeClr val="tx1"/>
                </a:solidFill>
                <a:effectLst/>
                <a:latin typeface="Arial" panose="020B0604020202020204" pitchFamily="34" charset="0"/>
                <a:cs typeface="Arial" panose="020B0604020202020204" pitchFamily="34" charset="0"/>
              </a:rPr>
              <a:t>1</a:t>
            </a:r>
          </a:p>
          <a:p>
            <a:pPr marL="171450" indent="-171450">
              <a:buFont typeface="Arial" panose="020B0604020202020204" pitchFamily="34" charset="0"/>
              <a:buChar char="•"/>
            </a:pPr>
            <a:r>
              <a:rPr lang="en-US" sz="1000" kern="1200" baseline="0" dirty="0">
                <a:solidFill>
                  <a:schemeClr val="tx1"/>
                </a:solidFill>
                <a:effectLst/>
                <a:latin typeface="Arial" panose="020B0604020202020204" pitchFamily="34" charset="0"/>
                <a:cs typeface="Arial" panose="020B0604020202020204" pitchFamily="34" charset="0"/>
              </a:rPr>
              <a:t>EARP has 10 questions. This screening tool focuses on swollen and painful joints, swollen ankles, and d</a:t>
            </a:r>
            <a:r>
              <a:rPr lang="en-US" sz="1000" dirty="0">
                <a:latin typeface="Arial" panose="020B0604020202020204" pitchFamily="34" charset="0"/>
                <a:cs typeface="Arial" panose="020B0604020202020204" pitchFamily="34" charset="0"/>
              </a:rPr>
              <a:t>actylitis.</a:t>
            </a:r>
            <a:r>
              <a:rPr lang="en-US" sz="1000" baseline="30000" dirty="0">
                <a:latin typeface="Arial" panose="020B0604020202020204" pitchFamily="34" charset="0"/>
                <a:cs typeface="Arial" panose="020B0604020202020204" pitchFamily="34" charset="0"/>
              </a:rPr>
              <a:t>1</a:t>
            </a:r>
            <a:endParaRPr lang="en-US" sz="100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baseline="0" dirty="0">
                <a:solidFill>
                  <a:schemeClr val="tx1"/>
                </a:solidFill>
                <a:effectLst/>
                <a:latin typeface="Arial" panose="020B0604020202020204" pitchFamily="34" charset="0"/>
                <a:cs typeface="Arial" panose="020B0604020202020204" pitchFamily="34" charset="0"/>
              </a:rPr>
              <a:t>PASE has 15 items. This screening tool focuses on swollen and painful joints, and d</a:t>
            </a:r>
            <a:r>
              <a:rPr lang="en-US" sz="1000" dirty="0">
                <a:latin typeface="Arial" panose="020B0604020202020204" pitchFamily="34" charset="0"/>
                <a:cs typeface="Arial" panose="020B0604020202020204" pitchFamily="34" charset="0"/>
              </a:rPr>
              <a:t>actylitis.</a:t>
            </a:r>
            <a:r>
              <a:rPr lang="en-US" sz="1000" baseline="30000" dirty="0">
                <a:latin typeface="Arial" panose="020B0604020202020204" pitchFamily="34" charset="0"/>
                <a:cs typeface="Arial" panose="020B0604020202020204" pitchFamily="34" charset="0"/>
              </a:rPr>
              <a:t>1</a:t>
            </a:r>
            <a:endParaRPr lang="en-US" sz="1000" kern="1200" baseline="0" dirty="0">
              <a:solidFill>
                <a:schemeClr val="tx1"/>
              </a:solidFill>
              <a:effectLst/>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kern="1200" baseline="0" dirty="0">
              <a:solidFill>
                <a:schemeClr val="tx1"/>
              </a:solidFill>
              <a:effectLst/>
              <a:latin typeface="Arial" panose="020B0604020202020204" pitchFamily="34" charset="0"/>
              <a:cs typeface="Arial" panose="020B0604020202020204" pitchFamily="34" charset="0"/>
            </a:endParaRPr>
          </a:p>
          <a:p>
            <a:r>
              <a:rPr lang="en-US" sz="1000" kern="1200" baseline="0" dirty="0">
                <a:solidFill>
                  <a:schemeClr val="tx1"/>
                </a:solidFill>
                <a:effectLst/>
                <a:latin typeface="Arial" panose="020B0604020202020204" pitchFamily="34" charset="0"/>
                <a:cs typeface="Arial" panose="020B0604020202020204" pitchFamily="34" charset="0"/>
              </a:rPr>
              <a:t>As EARP and PASE are already validated for use in patients with psoriasis, questions on skin lesions are not included.</a:t>
            </a: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marL="228600" indent="-228600">
              <a:buFont typeface="+mj-lt"/>
              <a:buAutoNum type="arabicPeriod"/>
            </a:pPr>
            <a:r>
              <a:rPr lang="en-US" sz="1000" dirty="0">
                <a:latin typeface="Arial" panose="020B0604020202020204" pitchFamily="34" charset="0"/>
                <a:cs typeface="Arial" panose="020B0604020202020204" pitchFamily="34" charset="0"/>
              </a:rPr>
              <a:t>Iragorri N, et al. Rheumatology (Oxford) 2019;58(4):692-707.</a:t>
            </a:r>
          </a:p>
          <a:p>
            <a:pPr marL="228600" indent="-228600">
              <a:buFont typeface="+mj-lt"/>
              <a:buAutoNum type="arabicPeriod"/>
            </a:pPr>
            <a:r>
              <a:rPr lang="en-US" sz="1000" dirty="0">
                <a:latin typeface="Arial" panose="020B0604020202020204" pitchFamily="34" charset="0"/>
                <a:cs typeface="Arial" panose="020B0604020202020204" pitchFamily="34" charset="0"/>
              </a:rPr>
              <a:t>Mishra S, et al. Br J Dermatol 2017;176(3):765-770. </a:t>
            </a:r>
          </a:p>
          <a:p>
            <a:pPr marL="228600" indent="-228600">
              <a:buFont typeface="+mj-lt"/>
              <a:buAutoNum type="arabicPeriod"/>
            </a:pPr>
            <a:endParaRPr lang="en-US" sz="1000" dirty="0">
              <a:latin typeface="Arial" panose="020B0604020202020204" pitchFamily="34" charset="0"/>
              <a:cs typeface="Arial" panose="020B0604020202020204" pitchFamily="34" charset="0"/>
            </a:endParaRP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27</a:t>
            </a:fld>
            <a:endParaRPr lang="en-US" dirty="0"/>
          </a:p>
        </p:txBody>
      </p:sp>
    </p:spTree>
    <p:extLst>
      <p:ext uri="{BB962C8B-B14F-4D97-AF65-F5344CB8AC3E}">
        <p14:creationId xmlns:p14="http://schemas.microsoft.com/office/powerpoint/2010/main" val="20277535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Arial" panose="020B0604020202020204" pitchFamily="34" charset="0"/>
                <a:cs typeface="Arial" panose="020B0604020202020204" pitchFamily="34" charset="0"/>
              </a:rPr>
              <a:t>The PEST and ToPAS II have questions or items that are focused on physical disability as well as skin and joint symptoms.</a:t>
            </a:r>
            <a:r>
              <a:rPr lang="en-US" sz="1000" kern="1200" baseline="30000" dirty="0">
                <a:solidFill>
                  <a:schemeClr val="tx1"/>
                </a:solidFill>
                <a:effectLst/>
                <a:latin typeface="Arial" panose="020B0604020202020204" pitchFamily="34" charset="0"/>
                <a:cs typeface="Arial" panose="020B0604020202020204" pitchFamily="34" charset="0"/>
              </a:rPr>
              <a:t>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PEST has 5 questions. This screening tool focuses on </a:t>
            </a:r>
            <a:r>
              <a:rPr lang="en-US" sz="1000" kern="1200" baseline="0" dirty="0">
                <a:solidFill>
                  <a:schemeClr val="tx1"/>
                </a:solidFill>
                <a:effectLst/>
                <a:latin typeface="Arial" panose="020B0604020202020204" pitchFamily="34" charset="0"/>
                <a:cs typeface="Arial" panose="020B0604020202020204" pitchFamily="34" charset="0"/>
              </a:rPr>
              <a:t>swollen and painful joints, nails, toes, swollen ankles, and previously diagnosed PsA.</a:t>
            </a:r>
            <a:r>
              <a:rPr lang="en-US" sz="1000" baseline="30000" dirty="0">
                <a:latin typeface="Arial" panose="020B0604020202020204" pitchFamily="34" charset="0"/>
                <a:cs typeface="Arial" panose="020B0604020202020204" pitchFamily="34" charset="0"/>
              </a:rPr>
              <a:t>1</a:t>
            </a:r>
            <a:r>
              <a:rPr lang="en-US" sz="1000" dirty="0">
                <a:latin typeface="Arial" panose="020B0604020202020204" pitchFamily="34" charset="0"/>
                <a:cs typeface="Arial" panose="020B06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ToPAS has 13 questions. This screening tool focuses on </a:t>
            </a:r>
            <a:r>
              <a:rPr lang="en-US" sz="1000" kern="1200" baseline="0" dirty="0">
                <a:solidFill>
                  <a:schemeClr val="tx1"/>
                </a:solidFill>
                <a:effectLst/>
                <a:latin typeface="Arial" panose="020B0604020202020204" pitchFamily="34" charset="0"/>
                <a:cs typeface="Arial" panose="020B0604020202020204" pitchFamily="34" charset="0"/>
              </a:rPr>
              <a:t>swollen and painful joints, nails, toes, psoriatic skin lesions, previously diagnosed PsA, and </a:t>
            </a:r>
            <a:r>
              <a:rPr lang="en-US" sz="1000" kern="1200" dirty="0">
                <a:solidFill>
                  <a:schemeClr val="tx1"/>
                </a:solidFill>
                <a:effectLst/>
                <a:latin typeface="Arial" panose="020B0604020202020204" pitchFamily="34" charset="0"/>
                <a:cs typeface="Arial" panose="020B0604020202020204" pitchFamily="34" charset="0"/>
              </a:rPr>
              <a:t>family history of psoriasis</a:t>
            </a:r>
            <a:r>
              <a:rPr lang="en-US" sz="1000" kern="1200" baseline="0" dirty="0">
                <a:solidFill>
                  <a:schemeClr val="tx1"/>
                </a:solidFill>
                <a:effectLst/>
                <a:latin typeface="Arial" panose="020B0604020202020204" pitchFamily="34" charset="0"/>
                <a:cs typeface="Arial" panose="020B0604020202020204" pitchFamily="34" charset="0"/>
              </a:rPr>
              <a:t>.</a:t>
            </a:r>
            <a:r>
              <a:rPr lang="en-US" sz="1000" baseline="30000" dirty="0">
                <a:latin typeface="Arial" panose="020B0604020202020204" pitchFamily="34" charset="0"/>
                <a:cs typeface="Arial" panose="020B0604020202020204" pitchFamily="34" charset="0"/>
              </a:rPr>
              <a:t>1-3</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US" sz="1000" kern="1200" baseline="0" dirty="0">
              <a:solidFill>
                <a:schemeClr val="tx1"/>
              </a:solidFill>
              <a:effectLst/>
              <a:latin typeface="Arial" panose="020B0604020202020204" pitchFamily="34" charset="0"/>
              <a:cs typeface="Arial" panose="020B0604020202020204" pitchFamily="34" charset="0"/>
            </a:endParaRPr>
          </a:p>
          <a:p>
            <a:r>
              <a:rPr lang="en-US" sz="1000" kern="1200" baseline="0" dirty="0">
                <a:solidFill>
                  <a:schemeClr val="tx1"/>
                </a:solidFill>
                <a:effectLst/>
                <a:latin typeface="Arial" panose="020B0604020202020204" pitchFamily="34" charset="0"/>
                <a:cs typeface="Arial" panose="020B0604020202020204" pitchFamily="34" charset="0"/>
              </a:rPr>
              <a:t>As PEST is already validated for use in patients with psoriasis, questions on skin lesions are not included.</a:t>
            </a: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marL="228600" indent="-228600">
              <a:buFont typeface="+mj-lt"/>
              <a:buAutoNum type="arabicPeriod"/>
            </a:pPr>
            <a:r>
              <a:rPr lang="en-US" sz="1000" dirty="0">
                <a:latin typeface="Arial" panose="020B0604020202020204" pitchFamily="34" charset="0"/>
                <a:cs typeface="Arial" panose="020B0604020202020204" pitchFamily="34" charset="0"/>
              </a:rPr>
              <a:t>Iragorri N, et al. Rheumatology (Oxford) 2019;58(4):692-707.</a:t>
            </a:r>
          </a:p>
          <a:p>
            <a:pPr marL="228600" indent="-228600">
              <a:buFont typeface="+mj-lt"/>
              <a:buAutoNum type="arabicPeriod"/>
            </a:pPr>
            <a:r>
              <a:rPr lang="en-US" sz="1000" dirty="0">
                <a:latin typeface="Arial" panose="020B0604020202020204" pitchFamily="34" charset="0"/>
                <a:cs typeface="Arial" panose="020B0604020202020204" pitchFamily="34" charset="0"/>
              </a:rPr>
              <a:t>Tom BD, et al. J Rheumatol 2015;42(5):841-846. </a:t>
            </a:r>
          </a:p>
          <a:p>
            <a:pPr marL="228600" indent="-228600">
              <a:buFont typeface="+mj-lt"/>
              <a:buAutoNum type="arabicPeriod"/>
            </a:pPr>
            <a:r>
              <a:rPr lang="en-US" sz="1000" dirty="0">
                <a:latin typeface="Arial" panose="020B0604020202020204" pitchFamily="34" charset="0"/>
                <a:cs typeface="Arial" panose="020B0604020202020204" pitchFamily="34" charset="0"/>
              </a:rPr>
              <a:t>University of Toronto Psoriatic Arthritis Clinic. Toronto Psoriatic Arthritis Screen II (ToPAS II). Available at: </a:t>
            </a:r>
            <a:r>
              <a:rPr lang="en-US" sz="1000" dirty="0">
                <a:latin typeface="Arial" panose="020B0604020202020204" pitchFamily="34" charset="0"/>
                <a:cs typeface="Arial" panose="020B0604020202020204" pitchFamily="34" charset="0"/>
                <a:hlinkClick r:id="rId3"/>
              </a:rPr>
              <a:t>http://wwwstudies.uhnresearch.ca/cpsrd/topasii_forWeb2.htm</a:t>
            </a:r>
            <a:r>
              <a:rPr lang="en-US" sz="1000" dirty="0">
                <a:latin typeface="Arial" panose="020B0604020202020204" pitchFamily="34" charset="0"/>
                <a:cs typeface="Arial" panose="020B0604020202020204" pitchFamily="34" charset="0"/>
              </a:rPr>
              <a:t> Accessed 20 July 2020.</a:t>
            </a:r>
          </a:p>
          <a:p>
            <a:pPr marL="228600" indent="-228600">
              <a:buFont typeface="+mj-lt"/>
              <a:buAutoNum type="arabicPeriod"/>
            </a:pPr>
            <a:endParaRPr lang="en-US" sz="1000" dirty="0">
              <a:latin typeface="Arial" panose="020B0604020202020204" pitchFamily="34" charset="0"/>
              <a:cs typeface="Arial" panose="020B0604020202020204" pitchFamily="34" charset="0"/>
            </a:endParaRP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28</a:t>
            </a:fld>
            <a:endParaRPr lang="en-US" dirty="0"/>
          </a:p>
        </p:txBody>
      </p:sp>
    </p:spTree>
    <p:extLst>
      <p:ext uri="{BB962C8B-B14F-4D97-AF65-F5344CB8AC3E}">
        <p14:creationId xmlns:p14="http://schemas.microsoft.com/office/powerpoint/2010/main" val="13364548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SG" sz="1000" dirty="0">
                <a:latin typeface="Arial" panose="020B0604020202020204" pitchFamily="34" charset="0"/>
                <a:cs typeface="Arial" panose="020B0604020202020204" pitchFamily="34" charset="0"/>
              </a:rPr>
              <a:t>These PsA measures are more suitable in a clinical trial setting rather than for routine clinical practice use.</a:t>
            </a:r>
            <a:r>
              <a:rPr lang="en-SG" sz="1000" baseline="30000" dirty="0">
                <a:latin typeface="Arial" panose="020B0604020202020204" pitchFamily="34" charset="0"/>
                <a:cs typeface="Arial" panose="020B0604020202020204" pitchFamily="34" charset="0"/>
              </a:rPr>
              <a:t>1-4</a:t>
            </a:r>
          </a:p>
          <a:p>
            <a:pPr marL="0" indent="0">
              <a:buNone/>
            </a:pPr>
            <a:endParaRPr lang="en-SG" sz="1000" baseline="30000" dirty="0">
              <a:latin typeface="Arial" panose="020B0604020202020204" pitchFamily="34" charset="0"/>
              <a:cs typeface="Arial" panose="020B0604020202020204" pitchFamily="34" charset="0"/>
            </a:endParaRPr>
          </a:p>
          <a:p>
            <a:pPr marL="0" indent="0">
              <a:buNone/>
            </a:pPr>
            <a:r>
              <a:rPr lang="en-SG" sz="1000" baseline="0" dirty="0">
                <a:latin typeface="Arial" panose="020B0604020202020204" pitchFamily="34" charset="0"/>
                <a:cs typeface="Arial" panose="020B0604020202020204" pitchFamily="34" charset="0"/>
              </a:rPr>
              <a:t>References</a:t>
            </a:r>
          </a:p>
          <a:p>
            <a:pPr marL="228600" lvl="0" indent="-228600" defTabSz="914400">
              <a:buClrTx/>
              <a:buFont typeface="+mj-lt"/>
              <a:buAutoNum type="arabicPeriod"/>
              <a:defRPr/>
            </a:pPr>
            <a:r>
              <a:rPr lang="en-MY" sz="1000" dirty="0">
                <a:latin typeface="Arial" panose="020B0604020202020204" pitchFamily="34" charset="0"/>
                <a:cs typeface="Arial" panose="020B0604020202020204" pitchFamily="34" charset="0"/>
              </a:rPr>
              <a:t>Mease PJ. Arthritis Care Res (Hoboken) 2011;63 Suppl 11:S64-85.</a:t>
            </a:r>
            <a:endParaRPr lang="en-US" sz="1000" dirty="0">
              <a:latin typeface="Arial" panose="020B0604020202020204" pitchFamily="34" charset="0"/>
              <a:cs typeface="Arial" panose="020B0604020202020204" pitchFamily="34" charset="0"/>
            </a:endParaRPr>
          </a:p>
          <a:p>
            <a:pPr marL="228600" lvl="0" indent="-228600" defTabSz="914400">
              <a:buClrTx/>
              <a:buFont typeface="+mj-lt"/>
              <a:buAutoNum type="arabicPeriod"/>
              <a:defRPr/>
            </a:pPr>
            <a:r>
              <a:rPr lang="en-MY" sz="1000" dirty="0">
                <a:latin typeface="Arial" panose="020B0604020202020204" pitchFamily="34" charset="0"/>
                <a:cs typeface="Arial" panose="020B0604020202020204" pitchFamily="34" charset="0"/>
              </a:rPr>
              <a:t>Helliwell P. Psoriasis Forum 2018;17a(3):216-219.</a:t>
            </a:r>
          </a:p>
          <a:p>
            <a:pPr marL="228600" lvl="0" indent="-228600" defTabSz="914400">
              <a:buClrTx/>
              <a:buFont typeface="+mj-lt"/>
              <a:buAutoNum type="arabicPeriod"/>
              <a:defRPr/>
            </a:pPr>
            <a:r>
              <a:rPr lang="en-US" sz="1000" dirty="0">
                <a:latin typeface="Arial" panose="020B0604020202020204" pitchFamily="34" charset="0"/>
                <a:cs typeface="Arial" panose="020B0604020202020204" pitchFamily="34" charset="0"/>
              </a:rPr>
              <a:t>Helliwell PS, et al. Ann Rheum Dis 2018;77(3):467-468.</a:t>
            </a:r>
          </a:p>
          <a:p>
            <a:pPr marL="228600" lvl="0" indent="-228600" defTabSz="914400">
              <a:buClrTx/>
              <a:buFont typeface="+mj-lt"/>
              <a:buAutoNum type="arabicPeriod"/>
              <a:defRPr/>
            </a:pPr>
            <a:r>
              <a:rPr lang="en-US" sz="1000" dirty="0">
                <a:latin typeface="Arial" panose="020B0604020202020204" pitchFamily="34" charset="0"/>
                <a:cs typeface="Arial" panose="020B0604020202020204" pitchFamily="34" charset="0"/>
              </a:rPr>
              <a:t>Helliwell PS, et al. Arthritis Care Res (Hoboken) 2014;66(5):749-756. </a:t>
            </a:r>
          </a:p>
          <a:p>
            <a:pPr marL="0" indent="0">
              <a:buNone/>
            </a:pPr>
            <a:endParaRPr lang="en-SG" sz="1000" baseline="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29</a:t>
            </a:fld>
            <a:endParaRPr lang="en-US" dirty="0"/>
          </a:p>
        </p:txBody>
      </p:sp>
    </p:spTree>
    <p:extLst>
      <p:ext uri="{BB962C8B-B14F-4D97-AF65-F5344CB8AC3E}">
        <p14:creationId xmlns:p14="http://schemas.microsoft.com/office/powerpoint/2010/main" val="1736548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2F10EC-7516-4F25-AE58-DF1567F14277}" type="slidenum">
              <a:rPr lang="en-US" smtClean="0"/>
              <a:pPr/>
              <a:t>3</a:t>
            </a:fld>
            <a:endParaRPr lang="en-US" dirty="0"/>
          </a:p>
        </p:txBody>
      </p:sp>
    </p:spTree>
    <p:extLst>
      <p:ext uri="{BB962C8B-B14F-4D97-AF65-F5344CB8AC3E}">
        <p14:creationId xmlns:p14="http://schemas.microsoft.com/office/powerpoint/2010/main" val="25716907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b="0" i="0" u="none" strike="noStrike" kern="1200" dirty="0">
                <a:solidFill>
                  <a:schemeClr val="tx1"/>
                </a:solidFill>
                <a:effectLst/>
                <a:latin typeface="Arial" panose="020B0604020202020204" pitchFamily="34" charset="0"/>
                <a:cs typeface="Arial" panose="020B0604020202020204" pitchFamily="34" charset="0"/>
              </a:rPr>
              <a:t>Patients with PsA should be assessed for potential related conditions and comorbidities such as depression and anxiety, obesity, metabolic syndrome, diabetes, hypertension, cardiovascular disease, liver disease, gout, uveitis, and inflammatory bowel disease.</a:t>
            </a:r>
            <a:r>
              <a:rPr lang="en-US" sz="1000" b="0" i="0" u="none" strike="noStrike" kern="1200" baseline="30000" dirty="0">
                <a:solidFill>
                  <a:schemeClr val="tx1"/>
                </a:solidFill>
                <a:effectLst/>
                <a:latin typeface="Arial" panose="020B0604020202020204" pitchFamily="34" charset="0"/>
                <a:cs typeface="Arial" panose="020B0604020202020204" pitchFamily="34" charset="0"/>
              </a:rPr>
              <a:t>1-6</a:t>
            </a:r>
            <a:endParaRPr lang="en-US" sz="1000" b="0" i="0" u="none" strike="noStrike" kern="1200" dirty="0">
              <a:solidFill>
                <a:schemeClr val="tx1"/>
              </a:solidFill>
              <a:effectLst/>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dirty="0">
                <a:latin typeface="Arial" panose="020B0604020202020204" pitchFamily="34" charset="0"/>
                <a:cs typeface="Arial" panose="020B0604020202020204" pitchFamily="34" charset="0"/>
              </a:rPr>
              <a:t>GRAPPA. Psoriatic Arthritis Pocket Guide. Available at: </a:t>
            </a:r>
            <a:r>
              <a:rPr lang="en-US" sz="1000" dirty="0">
                <a:latin typeface="Arial" panose="020B0604020202020204" pitchFamily="34" charset="0"/>
                <a:cs typeface="Arial" panose="020B0604020202020204" pitchFamily="34" charset="0"/>
                <a:hlinkClick r:id="rId3"/>
              </a:rPr>
              <a:t>https://psa.guidelinecentral.com/psoriatic-arthritis-pocket-guide/</a:t>
            </a:r>
            <a:r>
              <a:rPr lang="en-US" sz="1000" dirty="0">
                <a:latin typeface="Arial" panose="020B0604020202020204" pitchFamily="34" charset="0"/>
                <a:cs typeface="Arial" panose="020B0604020202020204" pitchFamily="34" charset="0"/>
              </a:rPr>
              <a:t> Accessed 10 July 2020. </a:t>
            </a:r>
          </a:p>
          <a:p>
            <a:pPr marL="228600" lvl="0" indent="-228600" defTabSz="914400">
              <a:buClrTx/>
              <a:buFont typeface="+mj-lt"/>
              <a:buAutoNum type="arabicPeriod"/>
              <a:defRPr/>
            </a:pPr>
            <a:r>
              <a:rPr lang="en-US" sz="1000" dirty="0">
                <a:latin typeface="Arial" panose="020B0604020202020204" pitchFamily="34" charset="0"/>
                <a:cs typeface="Arial" panose="020B0604020202020204" pitchFamily="34" charset="0"/>
              </a:rPr>
              <a:t>GRAPPA. Overarching principles for treatment of psoriatic arthritis. Available at: </a:t>
            </a:r>
            <a:r>
              <a:rPr lang="en-US" sz="1000" dirty="0">
                <a:latin typeface="Arial" panose="020B0604020202020204" pitchFamily="34" charset="0"/>
                <a:cs typeface="Arial" panose="020B0604020202020204" pitchFamily="34" charset="0"/>
                <a:hlinkClick r:id="rId4"/>
              </a:rPr>
              <a:t>https://psa.guidelinecentral.com/principles/#module_content</a:t>
            </a:r>
            <a:r>
              <a:rPr lang="en-US" sz="1000" dirty="0">
                <a:latin typeface="Arial" panose="020B0604020202020204" pitchFamily="34" charset="0"/>
                <a:cs typeface="Arial" panose="020B0604020202020204" pitchFamily="34" charset="0"/>
              </a:rPr>
              <a:t> Accessed 20 July 2020. </a:t>
            </a:r>
          </a:p>
          <a:p>
            <a:pPr marL="228600" indent="-228600" defTabSz="914400">
              <a:buClrTx/>
              <a:buFont typeface="+mj-lt"/>
              <a:buAutoNum type="arabicPeriod"/>
              <a:defRPr/>
            </a:pPr>
            <a:r>
              <a:rPr lang="en-US" sz="1000" dirty="0">
                <a:latin typeface="Arial" panose="020B0604020202020204" pitchFamily="34" charset="0"/>
                <a:cs typeface="Arial" panose="020B0604020202020204" pitchFamily="34" charset="0"/>
              </a:rPr>
              <a:t>Coates LC, et al. Arthritis Rheumatol 2016;68:1060–1071.</a:t>
            </a:r>
          </a:p>
          <a:p>
            <a:pPr marL="228600" lvl="0" indent="-228600" defTabSz="914400">
              <a:buClrTx/>
              <a:buFont typeface="+mj-lt"/>
              <a:buAutoNum type="arabicPeriod"/>
              <a:defRPr/>
            </a:pPr>
            <a:r>
              <a:rPr lang="en-US" sz="1000" dirty="0"/>
              <a:t>Ohara Y, et al. J Rheumatol 2015;42:1439-1442.</a:t>
            </a:r>
          </a:p>
          <a:p>
            <a:pPr marL="228600" lvl="0" indent="-228600" defTabSz="914400">
              <a:buClrTx/>
              <a:buFont typeface="+mj-lt"/>
              <a:buAutoNum type="arabicPeriod"/>
              <a:defRPr/>
            </a:pPr>
            <a:r>
              <a:rPr lang="en-US" sz="1000" dirty="0"/>
              <a:t>Chin YY, et al. J Eur Acad Dermatol Venereol 2013;27:1262-1268.</a:t>
            </a:r>
          </a:p>
          <a:p>
            <a:pPr marL="228600" lvl="0" indent="-228600" defTabSz="914400">
              <a:buClrTx/>
              <a:buFont typeface="+mj-lt"/>
              <a:buAutoNum type="arabicPeriod"/>
              <a:defRPr/>
            </a:pPr>
            <a:r>
              <a:rPr lang="en-US" sz="1000" dirty="0"/>
              <a:t>Ritchlina Y, et al. N Engl J Med 2017;376:957-970.</a:t>
            </a:r>
            <a:endParaRPr lang="en-US" sz="1000" dirty="0">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kern="1200" dirty="0">
              <a:solidFill>
                <a:schemeClr val="tx1"/>
              </a:solidFill>
              <a:effectLst/>
              <a:latin typeface="+mn-lt"/>
              <a:ea typeface="+mn-ea"/>
              <a:cs typeface="+mn-cs"/>
            </a:endParaRPr>
          </a:p>
          <a:p>
            <a:endParaRPr lang="en-SG" sz="100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30</a:t>
            </a:fld>
            <a:endParaRPr lang="en-US" dirty="0"/>
          </a:p>
        </p:txBody>
      </p:sp>
    </p:spTree>
    <p:extLst>
      <p:ext uri="{BB962C8B-B14F-4D97-AF65-F5344CB8AC3E}">
        <p14:creationId xmlns:p14="http://schemas.microsoft.com/office/powerpoint/2010/main" val="7492354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dirty="0">
                <a:latin typeface="Arial" panose="020B0604020202020204" pitchFamily="34" charset="0"/>
                <a:cs typeface="Arial" panose="020B0604020202020204" pitchFamily="34" charset="0"/>
              </a:rPr>
              <a:t>It is important to </a:t>
            </a:r>
            <a:r>
              <a:rPr lang="en-US" sz="1000" kern="1200" dirty="0">
                <a:solidFill>
                  <a:schemeClr val="tx1"/>
                </a:solidFill>
                <a:effectLst/>
                <a:latin typeface="+mn-lt"/>
                <a:ea typeface="+mn-ea"/>
                <a:cs typeface="+mn-cs"/>
              </a:rPr>
              <a:t>distinguish PsA from osteoarthritis, ankylosing spondylitis, gout, and rheumatoid arthritis, as stiffness and restricted movement in affected joints also occur in these other conditions.</a:t>
            </a:r>
            <a:r>
              <a:rPr lang="en-US" sz="1000" kern="1200" baseline="30000" dirty="0">
                <a:solidFill>
                  <a:schemeClr val="tx1"/>
                </a:solidFill>
                <a:effectLst/>
                <a:latin typeface="+mn-lt"/>
                <a:ea typeface="+mn-ea"/>
                <a:cs typeface="+mn-cs"/>
              </a:rPr>
              <a:t>1,2</a:t>
            </a:r>
            <a:endParaRPr lang="en-US" sz="1000" kern="1200" dirty="0">
              <a:solidFill>
                <a:schemeClr val="tx1"/>
              </a:solidFill>
              <a:effectLst/>
              <a:latin typeface="+mn-lt"/>
              <a:ea typeface="+mn-ea"/>
              <a:cs typeface="+mn-cs"/>
            </a:endParaRPr>
          </a:p>
          <a:p>
            <a:endParaRPr lang="en-SG" sz="800" dirty="0">
              <a:latin typeface="Arial" panose="020B0604020202020204" pitchFamily="34" charset="0"/>
              <a:cs typeface="Arial" panose="020B0604020202020204" pitchFamily="34" charset="0"/>
            </a:endParaRPr>
          </a:p>
          <a:p>
            <a:endParaRPr lang="en-SG" sz="800" dirty="0">
              <a:latin typeface="Arial" panose="020B0604020202020204" pitchFamily="34" charset="0"/>
              <a:cs typeface="Arial" panose="020B0604020202020204" pitchFamily="34" charset="0"/>
            </a:endParaRPr>
          </a:p>
          <a:p>
            <a:r>
              <a:rPr lang="en-SG" sz="800" dirty="0">
                <a:latin typeface="Arial" panose="020B0604020202020204" pitchFamily="34" charset="0"/>
                <a:cs typeface="Arial" panose="020B0604020202020204" pitchFamily="34" charset="0"/>
              </a:rPr>
              <a:t>References</a:t>
            </a:r>
          </a:p>
          <a:p>
            <a:pPr marL="228600" indent="-228600">
              <a:buFont typeface="+mj-lt"/>
              <a:buAutoNum type="arabicPeriod"/>
            </a:pPr>
            <a:r>
              <a:rPr lang="en-MY" sz="800" dirty="0"/>
              <a:t>Giannelli A. Rheumatol Ther 2019;6:5-21.</a:t>
            </a:r>
          </a:p>
          <a:p>
            <a:pPr marL="228600" indent="-228600">
              <a:buFont typeface="+mj-lt"/>
              <a:buAutoNum type="arabicPeriod"/>
            </a:pPr>
            <a:r>
              <a:rPr lang="en-US" sz="800" dirty="0"/>
              <a:t>Gladman DD. Rheum Dis Clin N Am 2015;41:569-579.</a:t>
            </a: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31</a:t>
            </a:fld>
            <a:endParaRPr lang="en-US" dirty="0"/>
          </a:p>
        </p:txBody>
      </p:sp>
    </p:spTree>
    <p:extLst>
      <p:ext uri="{BB962C8B-B14F-4D97-AF65-F5344CB8AC3E}">
        <p14:creationId xmlns:p14="http://schemas.microsoft.com/office/powerpoint/2010/main" val="990082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sz="1000" dirty="0">
              <a:latin typeface="Arial" panose="020B0604020202020204" pitchFamily="34" charset="0"/>
              <a:cs typeface="Arial" panose="020B0604020202020204" pitchFamily="34" charset="0"/>
            </a:endParaRP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32</a:t>
            </a:fld>
            <a:endParaRPr lang="en-US" dirty="0"/>
          </a:p>
        </p:txBody>
      </p:sp>
    </p:spTree>
    <p:extLst>
      <p:ext uri="{BB962C8B-B14F-4D97-AF65-F5344CB8AC3E}">
        <p14:creationId xmlns:p14="http://schemas.microsoft.com/office/powerpoint/2010/main" val="16456641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sz="1000" dirty="0">
              <a:latin typeface="Arial" panose="020B0604020202020204" pitchFamily="34" charset="0"/>
              <a:cs typeface="Arial" panose="020B0604020202020204" pitchFamily="34" charset="0"/>
            </a:endParaRP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33</a:t>
            </a:fld>
            <a:endParaRPr lang="en-US" dirty="0"/>
          </a:p>
        </p:txBody>
      </p:sp>
    </p:spTree>
    <p:extLst>
      <p:ext uri="{BB962C8B-B14F-4D97-AF65-F5344CB8AC3E}">
        <p14:creationId xmlns:p14="http://schemas.microsoft.com/office/powerpoint/2010/main" val="8678448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sz="1000" dirty="0">
              <a:latin typeface="Arial" panose="020B0604020202020204" pitchFamily="34" charset="0"/>
              <a:cs typeface="Arial" panose="020B0604020202020204" pitchFamily="34" charset="0"/>
            </a:endParaRPr>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34</a:t>
            </a:fld>
            <a:endParaRPr lang="en-US" dirty="0"/>
          </a:p>
        </p:txBody>
      </p:sp>
    </p:spTree>
    <p:extLst>
      <p:ext uri="{BB962C8B-B14F-4D97-AF65-F5344CB8AC3E}">
        <p14:creationId xmlns:p14="http://schemas.microsoft.com/office/powerpoint/2010/main" val="5756104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35</a:t>
            </a:fld>
            <a:endParaRPr lang="en-US" dirty="0"/>
          </a:p>
        </p:txBody>
      </p:sp>
    </p:spTree>
    <p:extLst>
      <p:ext uri="{BB962C8B-B14F-4D97-AF65-F5344CB8AC3E}">
        <p14:creationId xmlns:p14="http://schemas.microsoft.com/office/powerpoint/2010/main" val="2709596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2F10EC-7516-4F25-AE58-DF1567F14277}" type="slidenum">
              <a:rPr lang="en-US" smtClean="0"/>
              <a:pPr/>
              <a:t>4</a:t>
            </a:fld>
            <a:endParaRPr lang="en-US" dirty="0"/>
          </a:p>
        </p:txBody>
      </p:sp>
    </p:spTree>
    <p:extLst>
      <p:ext uri="{BB962C8B-B14F-4D97-AF65-F5344CB8AC3E}">
        <p14:creationId xmlns:p14="http://schemas.microsoft.com/office/powerpoint/2010/main" val="27822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2F10EC-7516-4F25-AE58-DF1567F14277}" type="slidenum">
              <a:rPr lang="en-US" smtClean="0"/>
              <a:pPr/>
              <a:t>5</a:t>
            </a:fld>
            <a:endParaRPr lang="en-US" dirty="0"/>
          </a:p>
        </p:txBody>
      </p:sp>
    </p:spTree>
    <p:extLst>
      <p:ext uri="{BB962C8B-B14F-4D97-AF65-F5344CB8AC3E}">
        <p14:creationId xmlns:p14="http://schemas.microsoft.com/office/powerpoint/2010/main" val="3741016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2F10EC-7516-4F25-AE58-DF1567F14277}" type="slidenum">
              <a:rPr lang="en-US" smtClean="0"/>
              <a:pPr/>
              <a:t>6</a:t>
            </a:fld>
            <a:endParaRPr lang="en-US" dirty="0"/>
          </a:p>
        </p:txBody>
      </p:sp>
    </p:spTree>
    <p:extLst>
      <p:ext uri="{BB962C8B-B14F-4D97-AF65-F5344CB8AC3E}">
        <p14:creationId xmlns:p14="http://schemas.microsoft.com/office/powerpoint/2010/main" val="2337643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sz="1000" dirty="0">
                <a:latin typeface="Arial" panose="020B0604020202020204" pitchFamily="34" charset="0"/>
                <a:cs typeface="Arial" panose="020B0604020202020204" pitchFamily="34" charset="0"/>
              </a:rPr>
              <a:t>Early diagnosis of PsA is important, to prevent poor disease outcomes.</a:t>
            </a:r>
            <a:r>
              <a:rPr lang="en-MY" sz="1000" baseline="30000" dirty="0">
                <a:latin typeface="Arial" panose="020B0604020202020204" pitchFamily="34" charset="0"/>
                <a:cs typeface="Arial" panose="020B0604020202020204" pitchFamily="34" charset="0"/>
              </a:rPr>
              <a:t>1. </a:t>
            </a:r>
            <a:r>
              <a:rPr lang="en-MY" sz="1000" baseline="0" dirty="0">
                <a:latin typeface="Arial" panose="020B0604020202020204" pitchFamily="34" charset="0"/>
                <a:cs typeface="Arial" panose="020B0604020202020204" pitchFamily="34" charset="0"/>
              </a:rPr>
              <a:t>When PsA is diagnosed early, the patient can be treated promptly.</a:t>
            </a:r>
            <a:r>
              <a:rPr lang="en-MY" sz="1000" baseline="30000" dirty="0">
                <a:latin typeface="Arial" panose="020B0604020202020204" pitchFamily="34" charset="0"/>
                <a:cs typeface="Arial" panose="020B0604020202020204" pitchFamily="34" charset="0"/>
              </a:rPr>
              <a:t>2,3</a:t>
            </a:r>
            <a:r>
              <a:rPr lang="en-MY" sz="1000" baseline="0" dirty="0">
                <a:latin typeface="Arial" panose="020B0604020202020204" pitchFamily="34" charset="0"/>
                <a:cs typeface="Arial" panose="020B0604020202020204" pitchFamily="34" charset="0"/>
              </a:rPr>
              <a:t> At a later disease stage, diagnosis of PsA can be difficult.</a:t>
            </a:r>
            <a:r>
              <a:rPr lang="en-MY" sz="1000" baseline="30000" dirty="0">
                <a:latin typeface="Arial" panose="020B0604020202020204" pitchFamily="34" charset="0"/>
                <a:cs typeface="Arial" panose="020B0604020202020204" pitchFamily="34" charset="0"/>
              </a:rPr>
              <a:t>4</a:t>
            </a:r>
            <a:r>
              <a:rPr lang="en-MY" sz="1000" baseline="0" dirty="0">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endParaRPr lang="en-MY" sz="1000" b="0" baseline="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sz="1000" b="0" dirty="0">
                <a:latin typeface="Arial" panose="020B0604020202020204" pitchFamily="34" charset="0"/>
                <a:cs typeface="Arial" panose="020B0604020202020204" pitchFamily="34" charset="0"/>
              </a:rPr>
              <a:t>Nurses play a critical role in the early identification and diagnosis of PsA.</a:t>
            </a:r>
            <a:r>
              <a:rPr lang="en-US" sz="1000" b="0" baseline="30000" dirty="0">
                <a:latin typeface="Arial" panose="020B0604020202020204" pitchFamily="34" charset="0"/>
                <a:cs typeface="Arial" panose="020B0604020202020204" pitchFamily="34" charset="0"/>
              </a:rPr>
              <a:t>3 </a:t>
            </a:r>
            <a:r>
              <a:rPr lang="en-US" sz="1000" b="0" baseline="0" dirty="0">
                <a:latin typeface="Arial" panose="020B0604020202020204" pitchFamily="34" charset="0"/>
                <a:cs typeface="Arial" panose="020B0604020202020204" pitchFamily="34" charset="0"/>
              </a:rPr>
              <a:t>They</a:t>
            </a:r>
            <a:r>
              <a:rPr lang="en-US" sz="1000" b="0" baseline="30000" dirty="0">
                <a:latin typeface="Arial" panose="020B0604020202020204" pitchFamily="34" charset="0"/>
                <a:cs typeface="Arial" panose="020B0604020202020204" pitchFamily="34" charset="0"/>
              </a:rPr>
              <a:t> </a:t>
            </a:r>
            <a:r>
              <a:rPr lang="en-US" sz="1000" b="0" dirty="0">
                <a:latin typeface="Arial" panose="020B0604020202020204" pitchFamily="34" charset="0"/>
                <a:cs typeface="Arial" panose="020B0604020202020204" pitchFamily="34" charset="0"/>
              </a:rPr>
              <a:t>are also a key point of contact for management plans, as well as for social/psychological needs when the disease evolves or treatment plans change.</a:t>
            </a:r>
            <a:r>
              <a:rPr lang="en-US" sz="1000" b="0" baseline="30000" dirty="0">
                <a:latin typeface="Arial" panose="020B0604020202020204" pitchFamily="34" charset="0"/>
                <a:cs typeface="Arial" panose="020B0604020202020204" pitchFamily="34" charset="0"/>
              </a:rPr>
              <a:t>5-7</a:t>
            </a:r>
            <a:endParaRPr lang="en-US" sz="1000" b="0" dirty="0">
              <a:effectLst/>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marL="228600" indent="-228600">
              <a:buFont typeface="+mj-lt"/>
              <a:buAutoNum type="arabicPeriod"/>
            </a:pPr>
            <a:r>
              <a:rPr lang="en-US" sz="1000" dirty="0">
                <a:latin typeface="Arial" panose="020B0604020202020204" pitchFamily="34" charset="0"/>
                <a:cs typeface="Arial" panose="020B0604020202020204" pitchFamily="34" charset="0"/>
              </a:rPr>
              <a:t>Haroon M, et al. Ann Rheum Dis 2015;74(6):1045-1050. </a:t>
            </a:r>
          </a:p>
          <a:p>
            <a:pPr marL="228600" indent="-228600">
              <a:buFont typeface="+mj-lt"/>
              <a:buAutoNum type="arabicPeriod"/>
            </a:pPr>
            <a:r>
              <a:rPr lang="en-US" sz="1000" dirty="0">
                <a:latin typeface="Arial" panose="020B0604020202020204" pitchFamily="34" charset="0"/>
                <a:cs typeface="Arial" panose="020B0604020202020204" pitchFamily="34" charset="0"/>
              </a:rPr>
              <a:t>Olivieri I, et al. J Rheumatol 2008;35(1):3-5.</a:t>
            </a:r>
          </a:p>
          <a:p>
            <a:pPr marL="228600" indent="-228600">
              <a:buFont typeface="+mj-lt"/>
              <a:buAutoNum type="arabicPeriod"/>
            </a:pPr>
            <a:r>
              <a:rPr lang="en-MY" sz="1000" dirty="0">
                <a:latin typeface="Arial" panose="020B0604020202020204" pitchFamily="34" charset="0"/>
                <a:cs typeface="Arial" panose="020B0604020202020204" pitchFamily="34" charset="0"/>
              </a:rPr>
              <a:t>Giannelli A. Rheumatol Ther 2019;6:5-21.</a:t>
            </a:r>
          </a:p>
          <a:p>
            <a:pPr marL="228600" indent="-228600">
              <a:buFont typeface="+mj-lt"/>
              <a:buAutoNum type="arabicPeriod"/>
            </a:pPr>
            <a:r>
              <a:rPr lang="en-SG" sz="1000" dirty="0">
                <a:latin typeface="Arial" panose="020B0604020202020204" pitchFamily="34" charset="0"/>
                <a:cs typeface="Arial" panose="020B0604020202020204" pitchFamily="34" charset="0"/>
              </a:rPr>
              <a:t>Palazzi C, et al. Clin Exp Rheumatol 2002;20:3-4.</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MY" sz="1200" kern="1200" dirty="0">
                <a:solidFill>
                  <a:schemeClr val="tx1"/>
                </a:solidFill>
                <a:effectLst/>
                <a:latin typeface="+mn-lt"/>
                <a:ea typeface="+mn-ea"/>
                <a:cs typeface="+mn-cs"/>
              </a:rPr>
              <a:t>Aldredge LM, et al. J Dermatol Nurses Assoc 2016;8(1):14‐26.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MY" sz="1200" kern="1200" dirty="0">
                <a:solidFill>
                  <a:schemeClr val="tx1"/>
                </a:solidFill>
                <a:effectLst/>
                <a:latin typeface="+mn-lt"/>
                <a:ea typeface="+mn-ea"/>
                <a:cs typeface="+mn-cs"/>
              </a:rPr>
              <a:t>Betteridge N, et al. J Eur Acad Dermatol Venereol 2016;30(4):576-585.</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MY" sz="1200" kern="1200" dirty="0">
                <a:solidFill>
                  <a:schemeClr val="tx1"/>
                </a:solidFill>
                <a:effectLst/>
                <a:latin typeface="+mn-lt"/>
                <a:ea typeface="+mn-ea"/>
                <a:cs typeface="+mn-cs"/>
              </a:rPr>
              <a:t>Mai A, et al. Trials 2019;20:793.</a:t>
            </a: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effectLst/>
              <a:latin typeface="+mn-lt"/>
              <a:ea typeface="+mn-ea"/>
              <a:cs typeface="+mn-cs"/>
            </a:endParaRPr>
          </a:p>
          <a:p>
            <a:pPr marL="228600" indent="-228600">
              <a:buFont typeface="+mj-lt"/>
              <a:buAutoNum type="arabicPeriod"/>
            </a:pPr>
            <a:endParaRPr lang="en-SG" sz="1000" dirty="0">
              <a:latin typeface="Arial" panose="020B0604020202020204" pitchFamily="34" charset="0"/>
              <a:cs typeface="Arial" panose="020B0604020202020204" pitchFamily="34" charset="0"/>
            </a:endParaRPr>
          </a:p>
          <a:p>
            <a:endParaRPr lang="en-SG" sz="100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7</a:t>
            </a:fld>
            <a:endParaRPr lang="en-US" dirty="0"/>
          </a:p>
        </p:txBody>
      </p:sp>
    </p:spTree>
    <p:extLst>
      <p:ext uri="{BB962C8B-B14F-4D97-AF65-F5344CB8AC3E}">
        <p14:creationId xmlns:p14="http://schemas.microsoft.com/office/powerpoint/2010/main" val="320578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cs typeface="Arial" panose="020B0604020202020204" pitchFamily="34" charset="0"/>
              </a:rPr>
              <a:t>There are five clinical subtypes of PsA.</a:t>
            </a:r>
            <a:r>
              <a:rPr lang="en-US" sz="1000" kern="1200" baseline="30000" dirty="0">
                <a:solidFill>
                  <a:schemeClr val="tx1"/>
                </a:solidFill>
                <a:effectLst/>
                <a:latin typeface="Arial" panose="020B0604020202020204" pitchFamily="34" charset="0"/>
                <a:cs typeface="Arial" panose="020B0604020202020204" pitchFamily="34" charset="0"/>
              </a:rPr>
              <a:t>1</a:t>
            </a:r>
            <a:r>
              <a:rPr lang="en-US" sz="1000" kern="1200" dirty="0">
                <a:solidFill>
                  <a:schemeClr val="tx1"/>
                </a:solidFill>
                <a:effectLst/>
                <a:latin typeface="Arial" panose="020B0604020202020204" pitchFamily="34" charset="0"/>
                <a:cs typeface="Arial" panose="020B0604020202020204" pitchFamily="34" charset="0"/>
              </a:rPr>
              <a:t> These patterns may change during the course of the</a:t>
            </a:r>
            <a:r>
              <a:rPr lang="en-US" sz="1000" dirty="0">
                <a:latin typeface="Arial" panose="020B0604020202020204" pitchFamily="34" charset="0"/>
                <a:cs typeface="Arial" panose="020B0604020202020204" pitchFamily="34" charset="0"/>
              </a:rPr>
              <a:t> disease</a:t>
            </a:r>
            <a:r>
              <a:rPr lang="en-US" sz="1000" kern="1200" dirty="0">
                <a:solidFill>
                  <a:schemeClr val="tx1"/>
                </a:solidFill>
                <a:effectLst/>
                <a:latin typeface="Arial" panose="020B0604020202020204" pitchFamily="34" charset="0"/>
                <a:cs typeface="Arial" panose="020B0604020202020204" pitchFamily="34" charset="0"/>
              </a:rPr>
              <a:t>.</a:t>
            </a:r>
            <a:r>
              <a:rPr lang="en-US" sz="1000" kern="1200" baseline="30000" dirty="0">
                <a:solidFill>
                  <a:schemeClr val="tx1"/>
                </a:solidFill>
                <a:effectLst/>
                <a:latin typeface="Arial" panose="020B0604020202020204" pitchFamily="34" charset="0"/>
                <a:cs typeface="Arial" panose="020B0604020202020204" pitchFamily="34" charset="0"/>
              </a:rPr>
              <a:t>1</a:t>
            </a:r>
            <a:endParaRPr lang="en-US" sz="1000" kern="1200" dirty="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kern="1200" dirty="0">
                <a:solidFill>
                  <a:schemeClr val="tx1"/>
                </a:solidFill>
                <a:effectLst/>
                <a:latin typeface="Arial" panose="020B0604020202020204" pitchFamily="34" charset="0"/>
                <a:cs typeface="Arial" panose="020B0604020202020204" pitchFamily="34" charset="0"/>
              </a:rPr>
              <a:t>Oligoarticular subtype: Affects four or fewer joints and typically occurs in an asymmetric distribution.</a:t>
            </a:r>
            <a:r>
              <a:rPr lang="en-US" sz="1000" kern="1200" baseline="30000" dirty="0">
                <a:solidFill>
                  <a:schemeClr val="tx1"/>
                </a:solidFill>
                <a:effectLst/>
                <a:latin typeface="Arial" panose="020B0604020202020204" pitchFamily="34" charset="0"/>
                <a:cs typeface="Arial" panose="020B0604020202020204" pitchFamily="34" charset="0"/>
              </a:rPr>
              <a:t>1</a:t>
            </a:r>
            <a:endParaRPr lang="en-US" sz="1000" kern="1200" dirty="0">
              <a:solidFill>
                <a:schemeClr val="tx1"/>
              </a:solidFill>
              <a:effectLst/>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solidFill>
                  <a:schemeClr val="tx1"/>
                </a:solidFill>
                <a:effectLst/>
                <a:latin typeface="Arial" panose="020B0604020202020204" pitchFamily="34" charset="0"/>
                <a:cs typeface="Arial" panose="020B0604020202020204" pitchFamily="34" charset="0"/>
              </a:rPr>
              <a:t>Polyarticular subtype: </a:t>
            </a:r>
            <a:r>
              <a:rPr lang="en-US" sz="1000" kern="1200" dirty="0">
                <a:solidFill>
                  <a:schemeClr val="tx1"/>
                </a:solidFill>
                <a:effectLst/>
                <a:latin typeface="Arial" panose="020B0604020202020204" pitchFamily="34" charset="0"/>
                <a:cs typeface="Arial" panose="020B0604020202020204" pitchFamily="34" charset="0"/>
              </a:rPr>
              <a:t>Affects five or more joints; may occur in symmetric distribution and resemble rheumatoid arthritis.</a:t>
            </a:r>
            <a:r>
              <a:rPr lang="en-US" sz="1000" kern="1200" baseline="30000" dirty="0">
                <a:solidFill>
                  <a:schemeClr val="tx1"/>
                </a:solidFill>
                <a:effectLst/>
                <a:latin typeface="Arial" panose="020B0604020202020204" pitchFamily="34" charset="0"/>
                <a:cs typeface="Arial" panose="020B0604020202020204" pitchFamily="34" charset="0"/>
              </a:rPr>
              <a:t>1</a:t>
            </a:r>
            <a:r>
              <a:rPr lang="en-US" sz="1000" kern="1200" dirty="0">
                <a:solidFill>
                  <a:schemeClr val="tx1"/>
                </a:solidFill>
                <a:effectLst/>
                <a:latin typeface="Arial" panose="020B0604020202020204" pitchFamily="34" charset="0"/>
                <a:cs typeface="Arial" panose="020B06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a:solidFill>
                  <a:schemeClr val="tx1"/>
                </a:solidFill>
                <a:effectLst/>
                <a:latin typeface="Arial" panose="020B0604020202020204" pitchFamily="34" charset="0"/>
                <a:cs typeface="Arial" panose="020B0604020202020204" pitchFamily="34" charset="0"/>
              </a:rPr>
              <a:t>Distal subtype: Affects distal interphalangeal joints of the hands, feet, or both, usually occurs with other subtypes, occurring alone in only 5% of patients.</a:t>
            </a:r>
            <a:r>
              <a:rPr lang="en-US" sz="1000" kern="1200" baseline="30000" dirty="0">
                <a:solidFill>
                  <a:schemeClr val="tx1"/>
                </a:solidFill>
                <a:effectLst/>
                <a:latin typeface="Arial" panose="020B0604020202020204" pitchFamily="34" charset="0"/>
                <a:cs typeface="Arial" panose="020B0604020202020204" pitchFamily="34" charset="0"/>
              </a:rPr>
              <a:t>1</a:t>
            </a:r>
            <a:endParaRPr lang="en-US" sz="1000" kern="1200" dirty="0">
              <a:solidFill>
                <a:schemeClr val="tx1"/>
              </a:solidFill>
              <a:effectLst/>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a:solidFill>
                  <a:schemeClr val="tx1"/>
                </a:solidFill>
                <a:effectLst/>
                <a:latin typeface="Arial" panose="020B0604020202020204" pitchFamily="34" charset="0"/>
                <a:cs typeface="Arial" panose="020B0604020202020204" pitchFamily="34" charset="0"/>
              </a:rPr>
              <a:t>Arthritis mutilans: Deforming and destructive subtype; involves marked bone resorption or osteolysis and is characterized by telescoping and flail digits.</a:t>
            </a:r>
            <a:r>
              <a:rPr lang="en-US" sz="1000" kern="1200" baseline="30000" dirty="0">
                <a:solidFill>
                  <a:schemeClr val="tx1"/>
                </a:solidFill>
                <a:effectLst/>
                <a:latin typeface="Arial" panose="020B0604020202020204" pitchFamily="34" charset="0"/>
                <a:cs typeface="Arial" panose="020B0604020202020204" pitchFamily="34" charset="0"/>
              </a:rPr>
              <a:t>1</a:t>
            </a:r>
            <a:endParaRPr lang="en-US" sz="1000" kern="1200" dirty="0">
              <a:solidFill>
                <a:schemeClr val="tx1"/>
              </a:solidFill>
              <a:effectLst/>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a:solidFill>
                  <a:schemeClr val="tx1"/>
                </a:solidFill>
                <a:effectLst/>
                <a:latin typeface="Arial" panose="020B0604020202020204" pitchFamily="34" charset="0"/>
                <a:cs typeface="Arial" panose="020B0604020202020204" pitchFamily="34" charset="0"/>
              </a:rPr>
              <a:t>Axial/spondyloarthritis subtype: Mainly involves the spine and sacroiliac joints.</a:t>
            </a:r>
            <a:r>
              <a:rPr lang="en-US" sz="1000" kern="1200" baseline="30000" dirty="0">
                <a:solidFill>
                  <a:schemeClr val="tx1"/>
                </a:solidFill>
                <a:effectLst/>
                <a:latin typeface="Arial" panose="020B0604020202020204" pitchFamily="34" charset="0"/>
                <a:cs typeface="Arial" panose="020B0604020202020204" pitchFamily="34" charset="0"/>
              </a:rPr>
              <a:t>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kern="1200" baseline="30000" dirty="0">
              <a:solidFill>
                <a:schemeClr val="tx1"/>
              </a:solidFill>
              <a:effectLst/>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dirty="0">
                <a:latin typeface="Arial" panose="020B0604020202020204" pitchFamily="34" charset="0"/>
                <a:cs typeface="Arial" panose="020B0604020202020204" pitchFamily="34" charset="0"/>
              </a:rPr>
              <a:t>Ritchlin CT, et al. N Engl J Med 2017;376(10):957-970. </a:t>
            </a:r>
          </a:p>
          <a:p>
            <a:pPr marL="171450" indent="-171450">
              <a:buFont typeface="Arial" panose="020B0604020202020204" pitchFamily="34" charset="0"/>
              <a:buChar char="•"/>
            </a:pPr>
            <a:endParaRPr lang="en-US" sz="1000" kern="1200" dirty="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8</a:t>
            </a:fld>
            <a:endParaRPr lang="en-US" dirty="0"/>
          </a:p>
        </p:txBody>
      </p:sp>
    </p:spTree>
    <p:extLst>
      <p:ext uri="{BB962C8B-B14F-4D97-AF65-F5344CB8AC3E}">
        <p14:creationId xmlns:p14="http://schemas.microsoft.com/office/powerpoint/2010/main" val="1599958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dirty="0">
                <a:latin typeface="Arial" panose="020B0604020202020204" pitchFamily="34" charset="0"/>
                <a:cs typeface="Arial" panose="020B0604020202020204" pitchFamily="34" charset="0"/>
              </a:rPr>
              <a:t>PsA affect different areas of the body.</a:t>
            </a:r>
            <a:r>
              <a:rPr lang="en-US" sz="1000" baseline="30000" dirty="0">
                <a:latin typeface="Arial" panose="020B0604020202020204" pitchFamily="34" charset="0"/>
                <a:cs typeface="Arial" panose="020B0604020202020204" pitchFamily="34" charset="0"/>
              </a:rPr>
              <a:t>1</a:t>
            </a:r>
            <a:r>
              <a:rPr lang="en-US" sz="1000" dirty="0">
                <a:latin typeface="Arial" panose="020B0604020202020204" pitchFamily="34" charset="0"/>
                <a:cs typeface="Arial" panose="020B0604020202020204" pitchFamily="34" charset="0"/>
              </a:rPr>
              <a:t> Key characteristics include skin disease (psoriatic skin lesions), arthritis, inflammatory back pain, morning stiffness, nail dystrophy, dactylitis, enthesitis, and fatigue.</a:t>
            </a:r>
            <a:r>
              <a:rPr lang="en-US" sz="1000" baseline="30000" dirty="0">
                <a:latin typeface="Arial" panose="020B0604020202020204" pitchFamily="34" charset="0"/>
                <a:cs typeface="Arial" panose="020B0604020202020204" pitchFamily="34" charset="0"/>
              </a:rPr>
              <a:t>1-4</a:t>
            </a:r>
            <a:endParaRPr lang="en-SG" sz="1000" dirty="0">
              <a:latin typeface="Arial" panose="020B0604020202020204" pitchFamily="34" charset="0"/>
              <a:cs typeface="Arial" panose="020B0604020202020204" pitchFamily="34" charset="0"/>
            </a:endParaRPr>
          </a:p>
          <a:p>
            <a:endParaRPr lang="en-SG" sz="1000" dirty="0">
              <a:latin typeface="Arial" panose="020B0604020202020204" pitchFamily="34" charset="0"/>
              <a:cs typeface="Arial" panose="020B0604020202020204" pitchFamily="34" charset="0"/>
            </a:endParaRPr>
          </a:p>
          <a:p>
            <a:r>
              <a:rPr lang="en-SG" sz="1000" dirty="0">
                <a:latin typeface="Arial" panose="020B0604020202020204" pitchFamily="34" charset="0"/>
                <a:cs typeface="Arial" panose="020B0604020202020204" pitchFamily="34" charset="0"/>
              </a:rPr>
              <a:t>References</a:t>
            </a:r>
          </a:p>
          <a:p>
            <a:pPr marL="228600" lvl="0" indent="-228600">
              <a:buAutoNum type="arabicPeriod"/>
            </a:pPr>
            <a:r>
              <a:rPr lang="en-MY" sz="1000" dirty="0">
                <a:latin typeface="Arial" panose="020B0604020202020204" pitchFamily="34" charset="0"/>
                <a:cs typeface="Arial" panose="020B0604020202020204" pitchFamily="34" charset="0"/>
              </a:rPr>
              <a:t>Giannelli A. Rheumatol Ther 2019;6:5-21.</a:t>
            </a:r>
            <a:endParaRPr lang="en-US" sz="1000" dirty="0">
              <a:latin typeface="Arial" panose="020B0604020202020204" pitchFamily="34" charset="0"/>
              <a:cs typeface="Arial" panose="020B0604020202020204" pitchFamily="34" charset="0"/>
            </a:endParaRPr>
          </a:p>
          <a:p>
            <a:pPr marL="228600" lvl="0" indent="-228600">
              <a:buAutoNum type="arabicPeriod"/>
            </a:pPr>
            <a:r>
              <a:rPr lang="en-US" sz="1000" dirty="0">
                <a:latin typeface="Arial" panose="020B0604020202020204" pitchFamily="34" charset="0"/>
                <a:cs typeface="Arial" panose="020B0604020202020204" pitchFamily="34" charset="0"/>
              </a:rPr>
              <a:t>Coates LC, et al. Arthritis Rheumatol 2016;68:1060–71.</a:t>
            </a:r>
          </a:p>
          <a:p>
            <a:pPr marL="228600" lvl="0" indent="-228600">
              <a:buAutoNum type="arabicPeriod"/>
            </a:pPr>
            <a:r>
              <a:rPr lang="en-US" sz="1000" dirty="0">
                <a:latin typeface="Arial" panose="020B0604020202020204" pitchFamily="34" charset="0"/>
                <a:cs typeface="Arial" panose="020B0604020202020204" pitchFamily="34" charset="0"/>
              </a:rPr>
              <a:t>Gladman DD. Rheum Dis Clin N Am 2015;41:569-579.</a:t>
            </a:r>
          </a:p>
          <a:p>
            <a:pPr marL="228600" lvl="0" indent="-228600">
              <a:buAutoNum type="arabicPeriod"/>
            </a:pPr>
            <a:r>
              <a:rPr lang="en-MY" sz="1000" dirty="0">
                <a:latin typeface="Arial" panose="020B0604020202020204" pitchFamily="34" charset="0"/>
                <a:cs typeface="Arial" panose="020B0604020202020204" pitchFamily="34" charset="0"/>
              </a:rPr>
              <a:t>Leung YY, et al. APLAR Journal of Rheumatology 2007;10(4):264-269.</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kern="1200" dirty="0">
                <a:solidFill>
                  <a:schemeClr val="tx1"/>
                </a:solidFill>
                <a:effectLst/>
                <a:latin typeface="Arial" panose="020B0604020202020204" pitchFamily="34" charset="0"/>
                <a:cs typeface="Arial" panose="020B0604020202020204" pitchFamily="34" charset="0"/>
              </a:rPr>
              <a:t>Bagel J, et al. Am J Clin Dermatol 2018;19(6):839-852.</a:t>
            </a:r>
            <a:endParaRPr lang="en-US" sz="1000" dirty="0">
              <a:latin typeface="Arial" panose="020B0604020202020204" pitchFamily="34" charset="0"/>
              <a:cs typeface="Arial" panose="020B0604020202020204" pitchFamily="34" charset="0"/>
            </a:endParaRPr>
          </a:p>
          <a:p>
            <a:endParaRPr lang="en-SG" sz="1000" dirty="0"/>
          </a:p>
          <a:p>
            <a:endParaRPr lang="en-SG" sz="1000" dirty="0"/>
          </a:p>
          <a:p>
            <a:endParaRPr lang="en-SG" sz="1000" dirty="0"/>
          </a:p>
        </p:txBody>
      </p:sp>
      <p:sp>
        <p:nvSpPr>
          <p:cNvPr id="4" name="Slide Number Placeholder 3"/>
          <p:cNvSpPr>
            <a:spLocks noGrp="1"/>
          </p:cNvSpPr>
          <p:nvPr>
            <p:ph type="sldNum" sz="quarter" idx="5"/>
          </p:nvPr>
        </p:nvSpPr>
        <p:spPr/>
        <p:txBody>
          <a:bodyPr/>
          <a:lstStyle/>
          <a:p>
            <a:fld id="{452F10EC-7516-4F25-AE58-DF1567F14277}" type="slidenum">
              <a:rPr lang="en-US" smtClean="0"/>
              <a:pPr/>
              <a:t>9</a:t>
            </a:fld>
            <a:endParaRPr lang="en-US" dirty="0"/>
          </a:p>
        </p:txBody>
      </p:sp>
    </p:spTree>
    <p:extLst>
      <p:ext uri="{BB962C8B-B14F-4D97-AF65-F5344CB8AC3E}">
        <p14:creationId xmlns:p14="http://schemas.microsoft.com/office/powerpoint/2010/main" val="2707670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513531" y="1353879"/>
            <a:ext cx="7843659" cy="1322864"/>
          </a:xfrm>
        </p:spPr>
        <p:txBody>
          <a:bodyPr anchor="b">
            <a:normAutofit/>
          </a:bodyPr>
          <a:lstStyle>
            <a:lvl1pPr algn="l">
              <a:defRPr lang="en-US" dirty="0"/>
            </a:lvl1pPr>
          </a:lstStyle>
          <a:p>
            <a:r>
              <a:rPr lang="en-US" dirty="0"/>
              <a:t>Click to edit Master title style</a:t>
            </a:r>
          </a:p>
        </p:txBody>
      </p:sp>
      <p:sp>
        <p:nvSpPr>
          <p:cNvPr id="3" name="Subtitle 2"/>
          <p:cNvSpPr>
            <a:spLocks noGrp="1"/>
          </p:cNvSpPr>
          <p:nvPr>
            <p:ph type="subTitle" idx="1"/>
          </p:nvPr>
        </p:nvSpPr>
        <p:spPr>
          <a:xfrm>
            <a:off x="513531" y="2938253"/>
            <a:ext cx="7843659" cy="1241822"/>
          </a:xfrm>
        </p:spPr>
        <p:txBody>
          <a:bodyPr>
            <a:normAutofit/>
          </a:bodyPr>
          <a:lstStyle>
            <a:lvl1pPr marL="0" indent="0" algn="l">
              <a:buNone/>
              <a:defRPr sz="16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9" name="Picture 8"/>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53358" y="445673"/>
            <a:ext cx="2996773" cy="729983"/>
          </a:xfrm>
          <a:prstGeom prst="rect">
            <a:avLst/>
          </a:prstGeom>
        </p:spPr>
      </p:pic>
    </p:spTree>
  </p:cSld>
  <p:clrMapOvr>
    <a:masterClrMapping/>
  </p:clrMapOvr>
  <p:extLst>
    <p:ext uri="{DCECCB84-F9BA-43D5-87BE-67443E8EF086}">
      <p15:sldGuideLst xmlns:p15="http://schemas.microsoft.com/office/powerpoint/2012/main">
        <p15:guide id="1" orient="horz" pos="1620" userDrawn="1">
          <p15:clr>
            <a:srgbClr val="FBAE40"/>
          </p15:clr>
        </p15:guide>
        <p15:guide id="2" orient="horz" pos="20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265274"/>
            <a:ext cx="1971675" cy="3367449"/>
          </a:xfrm>
        </p:spPr>
        <p:txBody>
          <a:bodyPr vert="eaVert"/>
          <a:lstStyle>
            <a:lvl1pPr>
              <a:defRPr sz="1800"/>
            </a:lvl1pPr>
          </a:lstStyle>
          <a:p>
            <a:r>
              <a:rPr lang="en-US" dirty="0"/>
              <a:t>Click to edit Master title style</a:t>
            </a:r>
          </a:p>
        </p:txBody>
      </p:sp>
      <p:sp>
        <p:nvSpPr>
          <p:cNvPr id="3" name="Vertical Text Placeholder 2"/>
          <p:cNvSpPr>
            <a:spLocks noGrp="1"/>
          </p:cNvSpPr>
          <p:nvPr>
            <p:ph type="body" orient="vert" idx="1"/>
          </p:nvPr>
        </p:nvSpPr>
        <p:spPr>
          <a:xfrm>
            <a:off x="628650" y="1265274"/>
            <a:ext cx="5800725" cy="3367449"/>
          </a:xfrm>
        </p:spPr>
        <p:txBody>
          <a:bodyPr vert="eaVert">
            <a:normAutofit/>
          </a:bodyPr>
          <a:lstStyle>
            <a:lvl1pPr>
              <a:defRPr sz="1400"/>
            </a:lvl1pPr>
            <a:lvl2pPr>
              <a:defRPr sz="1100"/>
            </a:lvl2pPr>
            <a:lvl3pPr>
              <a:defRPr sz="1050"/>
            </a:lvl3pPr>
            <a:lvl4pPr>
              <a:defRPr sz="10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511689" y="1180214"/>
            <a:ext cx="8138160" cy="3402419"/>
          </a:xfrm>
        </p:spPr>
        <p:txBody>
          <a:bodyPr/>
          <a:lstStyle>
            <a:lvl2pPr>
              <a:defRPr sz="1400"/>
            </a:lvl2pPr>
            <a:lvl3pPr>
              <a:defRPr sz="1200"/>
            </a:lvl3pPr>
            <a:lvl4pPr>
              <a:defRPr sz="1100"/>
            </a:lvl4pPr>
            <a:lvl5pPr>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p:nvPr>
        </p:nvSpPr>
        <p:spPr>
          <a:xfrm>
            <a:off x="521808" y="4652166"/>
            <a:ext cx="4050192" cy="398299"/>
          </a:xfrm>
        </p:spPr>
        <p:txBody>
          <a:bodyPr>
            <a:normAutofit/>
          </a:bodyPr>
          <a:lstStyle>
            <a:lvl1pPr marL="0" indent="0">
              <a:spcAft>
                <a:spcPts val="0"/>
              </a:spcAft>
              <a:buNone/>
              <a:defRPr sz="700"/>
            </a:lvl1pPr>
          </a:lstStyle>
          <a:p>
            <a:pPr lvl="0"/>
            <a:r>
              <a:rPr lang="en-US" dirty="0"/>
              <a:t>Click to edit Master text styles</a:t>
            </a:r>
          </a:p>
        </p:txBody>
      </p:sp>
      <p:sp>
        <p:nvSpPr>
          <p:cNvPr id="9" name="Text Placeholder 8"/>
          <p:cNvSpPr>
            <a:spLocks noGrp="1"/>
          </p:cNvSpPr>
          <p:nvPr>
            <p:ph type="body" sz="quarter" idx="11"/>
          </p:nvPr>
        </p:nvSpPr>
        <p:spPr>
          <a:xfrm>
            <a:off x="4624570" y="4651375"/>
            <a:ext cx="4029441" cy="388457"/>
          </a:xfrm>
        </p:spPr>
        <p:txBody>
          <a:bodyPr>
            <a:normAutofit/>
          </a:bodyPr>
          <a:lstStyle>
            <a:lvl1pPr marL="0" indent="0">
              <a:spcAft>
                <a:spcPts val="0"/>
              </a:spcAft>
              <a:buNone/>
              <a:defRPr sz="700"/>
            </a:lvl1pPr>
          </a:lstStyle>
          <a:p>
            <a:pPr lvl="0"/>
            <a:r>
              <a:rPr lang="en-US" dirty="0"/>
              <a:t>Click to edit Master text styles</a:t>
            </a:r>
          </a:p>
        </p:txBody>
      </p:sp>
    </p:spTree>
  </p:cSld>
  <p:clrMapOvr>
    <a:masterClrMapping/>
  </p:clrMapOvr>
  <p:extLst>
    <p:ext uri="{DCECCB84-F9BA-43D5-87BE-67443E8EF086}">
      <p15:sldGuideLst xmlns:p15="http://schemas.microsoft.com/office/powerpoint/2012/main">
        <p15:guide id="1" orient="horz" pos="1620" userDrawn="1">
          <p15:clr>
            <a:srgbClr val="FBAE40"/>
          </p15:clr>
        </p15:guide>
        <p15:guide id="2" orient="horz" pos="301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8" name="Rectangle 7"/>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a:t>
            </a:r>
          </a:p>
        </p:txBody>
      </p:sp>
      <p:sp>
        <p:nvSpPr>
          <p:cNvPr id="2" name="Title 1"/>
          <p:cNvSpPr>
            <a:spLocks noGrp="1"/>
          </p:cNvSpPr>
          <p:nvPr>
            <p:ph type="title"/>
          </p:nvPr>
        </p:nvSpPr>
        <p:spPr>
          <a:xfrm>
            <a:off x="508627" y="1032697"/>
            <a:ext cx="7845552" cy="1428165"/>
          </a:xfrm>
        </p:spPr>
        <p:txBody>
          <a:bodyPr anchor="b">
            <a:normAutofit/>
          </a:bodyPr>
          <a:lstStyle>
            <a:lvl1pPr>
              <a:defRPr sz="2400"/>
            </a:lvl1pPr>
          </a:lstStyle>
          <a:p>
            <a:r>
              <a:rPr lang="en-US" dirty="0"/>
              <a:t>Click to edit Master title style</a:t>
            </a:r>
          </a:p>
        </p:txBody>
      </p:sp>
      <p:sp>
        <p:nvSpPr>
          <p:cNvPr id="3" name="Text Placeholder 2"/>
          <p:cNvSpPr>
            <a:spLocks noGrp="1"/>
          </p:cNvSpPr>
          <p:nvPr>
            <p:ph type="body" idx="1"/>
          </p:nvPr>
        </p:nvSpPr>
        <p:spPr>
          <a:xfrm>
            <a:off x="519260" y="3173977"/>
            <a:ext cx="7845552" cy="1125140"/>
          </a:xfrm>
        </p:spPr>
        <p:txBody>
          <a:bodyPr>
            <a:normAutofit/>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grpSp>
        <p:nvGrpSpPr>
          <p:cNvPr id="7" name="Group 6"/>
          <p:cNvGrpSpPr/>
          <p:nvPr userDrawn="1"/>
        </p:nvGrpSpPr>
        <p:grpSpPr>
          <a:xfrm>
            <a:off x="0" y="2659703"/>
            <a:ext cx="8434144" cy="304800"/>
            <a:chOff x="0" y="2659703"/>
            <a:chExt cx="8434144" cy="304800"/>
          </a:xfrm>
        </p:grpSpPr>
        <p:grpSp>
          <p:nvGrpSpPr>
            <p:cNvPr id="23" name="Group 22"/>
            <p:cNvGrpSpPr/>
            <p:nvPr userDrawn="1"/>
          </p:nvGrpSpPr>
          <p:grpSpPr>
            <a:xfrm>
              <a:off x="0" y="2659703"/>
              <a:ext cx="8434144" cy="101600"/>
              <a:chOff x="0" y="2659703"/>
              <a:chExt cx="8434144" cy="101600"/>
            </a:xfrm>
          </p:grpSpPr>
          <p:sp>
            <p:nvSpPr>
              <p:cNvPr id="12" name="Oval 11"/>
              <p:cNvSpPr/>
              <p:nvPr userDrawn="1"/>
            </p:nvSpPr>
            <p:spPr>
              <a:xfrm>
                <a:off x="8332544" y="2659703"/>
                <a:ext cx="101600" cy="101600"/>
              </a:xfrm>
              <a:prstGeom prst="ellipse">
                <a:avLst/>
              </a:prstGeom>
              <a:solidFill>
                <a:srgbClr val="EA7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userDrawn="1"/>
            </p:nvSpPr>
            <p:spPr>
              <a:xfrm>
                <a:off x="0" y="2659703"/>
                <a:ext cx="8382478" cy="101600"/>
              </a:xfrm>
              <a:prstGeom prst="rect">
                <a:avLst/>
              </a:prstGeom>
              <a:solidFill>
                <a:srgbClr val="EA7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 name="Group 25"/>
            <p:cNvGrpSpPr/>
            <p:nvPr userDrawn="1"/>
          </p:nvGrpSpPr>
          <p:grpSpPr>
            <a:xfrm>
              <a:off x="0" y="2761303"/>
              <a:ext cx="8048892" cy="101600"/>
              <a:chOff x="0" y="2761303"/>
              <a:chExt cx="8048892" cy="101600"/>
            </a:xfrm>
          </p:grpSpPr>
          <p:sp>
            <p:nvSpPr>
              <p:cNvPr id="19" name="Rectangle 18"/>
              <p:cNvSpPr/>
              <p:nvPr userDrawn="1"/>
            </p:nvSpPr>
            <p:spPr>
              <a:xfrm>
                <a:off x="0" y="2761303"/>
                <a:ext cx="8001825" cy="101600"/>
              </a:xfrm>
              <a:prstGeom prst="rect">
                <a:avLst/>
              </a:prstGeom>
              <a:solidFill>
                <a:srgbClr val="407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userDrawn="1"/>
            </p:nvSpPr>
            <p:spPr>
              <a:xfrm>
                <a:off x="7947292" y="2761303"/>
                <a:ext cx="101600" cy="101600"/>
              </a:xfrm>
              <a:prstGeom prst="ellipse">
                <a:avLst/>
              </a:prstGeom>
              <a:solidFill>
                <a:srgbClr val="407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 name="Group 24"/>
            <p:cNvGrpSpPr/>
            <p:nvPr userDrawn="1"/>
          </p:nvGrpSpPr>
          <p:grpSpPr>
            <a:xfrm>
              <a:off x="0" y="2862903"/>
              <a:ext cx="7653194" cy="101600"/>
              <a:chOff x="0" y="2862903"/>
              <a:chExt cx="7653194" cy="101600"/>
            </a:xfrm>
          </p:grpSpPr>
          <p:sp>
            <p:nvSpPr>
              <p:cNvPr id="20" name="Rectangle 19"/>
              <p:cNvSpPr/>
              <p:nvPr userDrawn="1"/>
            </p:nvSpPr>
            <p:spPr>
              <a:xfrm>
                <a:off x="0" y="2862903"/>
                <a:ext cx="7605695" cy="101600"/>
              </a:xfrm>
              <a:prstGeom prst="rect">
                <a:avLst/>
              </a:prstGeom>
              <a:solidFill>
                <a:srgbClr val="752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userDrawn="1"/>
            </p:nvSpPr>
            <p:spPr>
              <a:xfrm>
                <a:off x="7551594" y="2862903"/>
                <a:ext cx="101600" cy="101600"/>
              </a:xfrm>
              <a:prstGeom prst="ellipse">
                <a:avLst/>
              </a:prstGeom>
              <a:solidFill>
                <a:srgbClr val="752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3257918579"/>
      </p:ext>
    </p:extLst>
  </p:cSld>
  <p:clrMapOvr>
    <a:masterClrMapping/>
  </p:clrMapOvr>
  <p:extLst>
    <p:ext uri="{DCECCB84-F9BA-43D5-87BE-67443E8EF086}">
      <p15:sldGuideLst xmlns:p15="http://schemas.microsoft.com/office/powerpoint/2012/main">
        <p15:guide id="1" orient="horz" pos="1620" userDrawn="1">
          <p15:clr>
            <a:srgbClr val="FBAE40"/>
          </p15:clr>
        </p15:guide>
        <p15:guide id="2" orient="horz" pos="1476" userDrawn="1">
          <p15:clr>
            <a:srgbClr val="FBAE40"/>
          </p15:clr>
        </p15:guide>
        <p15:guide id="3" orient="horz" pos="217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p:nvPr userDrawn="1"/>
        </p:nvSpPr>
        <p:spPr>
          <a:xfrm>
            <a:off x="0" y="6071"/>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08627" y="1032698"/>
            <a:ext cx="7845552" cy="1428165"/>
          </a:xfrm>
        </p:spPr>
        <p:txBody>
          <a:bodyPr anchor="b">
            <a:normAutofit/>
          </a:bodyPr>
          <a:lstStyle>
            <a:lvl1pPr>
              <a:defRPr sz="2800"/>
            </a:lvl1pPr>
          </a:lstStyle>
          <a:p>
            <a:r>
              <a:rPr lang="en-US" dirty="0"/>
              <a:t>Click to edit Master title style</a:t>
            </a:r>
          </a:p>
        </p:txBody>
      </p:sp>
      <p:sp>
        <p:nvSpPr>
          <p:cNvPr id="3" name="Text Placeholder 2"/>
          <p:cNvSpPr>
            <a:spLocks noGrp="1"/>
          </p:cNvSpPr>
          <p:nvPr>
            <p:ph type="body" idx="1"/>
          </p:nvPr>
        </p:nvSpPr>
        <p:spPr>
          <a:xfrm>
            <a:off x="519260" y="3152715"/>
            <a:ext cx="7845552" cy="1125140"/>
          </a:xfrm>
        </p:spPr>
        <p:txBody>
          <a:bodyPr>
            <a:normAutofit/>
          </a:bodyPr>
          <a:lstStyle>
            <a:lvl1pPr marL="0" indent="0">
              <a:buNone/>
              <a:defRPr sz="20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Click to edit Master text styles</a:t>
            </a:r>
          </a:p>
        </p:txBody>
      </p:sp>
    </p:spTree>
  </p:cSld>
  <p:clrMapOvr>
    <a:masterClrMapping/>
  </p:clrMapOvr>
  <p:extLst>
    <p:ext uri="{DCECCB84-F9BA-43D5-87BE-67443E8EF086}">
      <p15:sldGuideLst xmlns:p15="http://schemas.microsoft.com/office/powerpoint/2012/main">
        <p15:guide id="1" orient="horz" pos="1476" userDrawn="1">
          <p15:clr>
            <a:srgbClr val="FBAE40"/>
          </p15:clr>
        </p15:guide>
        <p15:guide id="2" orient="horz" pos="217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7886700" cy="326350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2879" y="146252"/>
            <a:ext cx="8138160" cy="914400"/>
          </a:xfrm>
        </p:spPr>
        <p:txBody>
          <a:bodyPr/>
          <a:lstStyle/>
          <a:p>
            <a:r>
              <a:rPr lang="en-US" dirty="0"/>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257295"/>
            <a:ext cx="2949178" cy="1200150"/>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887391" y="1257296"/>
            <a:ext cx="4629150" cy="3452928"/>
          </a:xfrm>
        </p:spPr>
        <p:txBody>
          <a:bodyPr>
            <a:normAutofit/>
          </a:bodyPr>
          <a:lstStyle>
            <a:lvl1pPr>
              <a:defRPr sz="1800"/>
            </a:lvl1pPr>
            <a:lvl2pPr>
              <a:defRPr sz="1800"/>
            </a:lvl2pPr>
            <a:lvl3pPr>
              <a:defRPr sz="1400"/>
            </a:lvl3pPr>
            <a:lvl4pPr>
              <a:defRPr sz="1200"/>
            </a:lvl4pPr>
            <a:lvl5pPr>
              <a:defRPr sz="120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9841" y="2585042"/>
            <a:ext cx="2949178" cy="2125182"/>
          </a:xfrm>
        </p:spPr>
        <p:txBody>
          <a:bodyPr>
            <a:normAutofit/>
          </a:bodyPr>
          <a:lstStyle>
            <a:lvl1pPr marL="0" indent="0">
              <a:buNone/>
              <a:defRPr sz="11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851" y="194928"/>
            <a:ext cx="8138160" cy="731509"/>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511689" y="1173126"/>
            <a:ext cx="8138160" cy="35375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a:off x="0" y="958019"/>
            <a:ext cx="8486776" cy="45719"/>
          </a:xfrm>
          <a:prstGeom prst="rect">
            <a:avLst/>
          </a:prstGeom>
          <a:solidFill>
            <a:srgbClr val="3E7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userDrawn="1"/>
        </p:nvSpPr>
        <p:spPr>
          <a:xfrm>
            <a:off x="8469631" y="958017"/>
            <a:ext cx="45719" cy="45719"/>
          </a:xfrm>
          <a:prstGeom prst="ellipse">
            <a:avLst/>
          </a:prstGeom>
          <a:solidFill>
            <a:srgbClr val="407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44606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63" r:id="rId4"/>
    <p:sldLayoutId id="2147483664" r:id="rId5"/>
    <p:sldLayoutId id="2147483665" r:id="rId6"/>
    <p:sldLayoutId id="2147483666" r:id="rId7"/>
    <p:sldLayoutId id="2147483667" r:id="rId8"/>
    <p:sldLayoutId id="2147483668" r:id="rId9"/>
    <p:sldLayoutId id="2147483670" r:id="rId10"/>
    <p:sldLayoutId id="2147483671" r:id="rId11"/>
  </p:sldLayoutIdLst>
  <p:txStyles>
    <p:titleStyle>
      <a:lvl1pPr algn="l" defTabSz="685800" rtl="0" eaLnBrk="1" latinLnBrk="0" hangingPunct="1">
        <a:lnSpc>
          <a:spcPct val="90000"/>
        </a:lnSpc>
        <a:spcBef>
          <a:spcPct val="0"/>
        </a:spcBef>
        <a:buNone/>
        <a:defRPr sz="2200" b="1" i="0" kern="1200">
          <a:solidFill>
            <a:schemeClr val="accent1"/>
          </a:solidFill>
          <a:latin typeface="Arial" panose="020B0604020202020204" pitchFamily="34" charset="0"/>
          <a:ea typeface="Verdana" charset="0"/>
          <a:cs typeface="Arial" panose="020B0604020202020204" pitchFamily="34" charset="0"/>
        </a:defRPr>
      </a:lvl1pPr>
    </p:titleStyle>
    <p:body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orient="horz" pos="1620" userDrawn="1">
          <p15:clr>
            <a:srgbClr val="F26B43"/>
          </p15:clr>
        </p15:guide>
        <p15:guide id="3" orient="horz" pos="516" userDrawn="1">
          <p15:clr>
            <a:srgbClr val="F26B43"/>
          </p15:clr>
        </p15:guide>
        <p15:guide id="4" pos="384" userDrawn="1">
          <p15:clr>
            <a:srgbClr val="F26B43"/>
          </p15:clr>
        </p15:guide>
        <p15:guide id="5" orient="horz" pos="87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nass.co.uk/wp-content/uploads/2020/03/Physiotherapy-modules-1.pdf%20Accessed%2015%20September%202020"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8.tif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comments" Target="../comments/commen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hyperlink" Target="https://psa.guidelinecentral.com/psoriatic-arthritis-pocket-guide/" TargetMode="External"/><Relationship Id="rId7" Type="http://schemas.openxmlformats.org/officeDocument/2006/relationships/diagramColors" Target="../diagrams/colors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8.tiff"/></Relationships>
</file>

<file path=ppt/slides/_rels/slide2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studies.uhnresearch.ca/cpsrd/topasii_forWeb2.htm"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diagramColors" Target="../diagrams/colors12.xml"/><Relationship Id="rId3" Type="http://schemas.openxmlformats.org/officeDocument/2006/relationships/hyperlink" Target="https://psa.guidelinecentral.com/psoriatic-arthritis-pocket-guide/" TargetMode="External"/><Relationship Id="rId7" Type="http://schemas.openxmlformats.org/officeDocument/2006/relationships/diagramQuickStyle" Target="../diagrams/quickStyle12.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Layout" Target="../diagrams/layout12.xml"/><Relationship Id="rId5" Type="http://schemas.openxmlformats.org/officeDocument/2006/relationships/diagramData" Target="../diagrams/data12.xml"/><Relationship Id="rId4" Type="http://schemas.openxmlformats.org/officeDocument/2006/relationships/hyperlink" Target="https://psa.guidelinecentral.com/principles/#module_content" TargetMode="External"/><Relationship Id="rId9" Type="http://schemas.microsoft.com/office/2007/relationships/diagramDrawing" Target="../diagrams/drawing12.xml"/></Relationships>
</file>

<file path=ppt/slides/_rels/slide31.xml.rels><?xml version="1.0" encoding="UTF-8" standalone="yes"?>
<Relationships xmlns="http://schemas.openxmlformats.org/package/2006/relationships"><Relationship Id="rId3" Type="http://schemas.openxmlformats.org/officeDocument/2006/relationships/hyperlink" Target="https://www.uptodate.com/contents/diagnosis-and-differential-diagnosis-of-rheumatoid-arthritis%20Accessed%2020%20July%202020"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4.tiff"/></Relationships>
</file>

<file path=ppt/slides/_rels/slide32.xml.rels><?xml version="1.0" encoding="UTF-8" standalone="yes"?>
<Relationships xmlns="http://schemas.openxmlformats.org/package/2006/relationships"><Relationship Id="rId3" Type="http://schemas.openxmlformats.org/officeDocument/2006/relationships/hyperlink" Target="https://bestpractice.bmj.com/topics/en-gb/366.%20Accessed%2020%20July%202020"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33.xml.rels><?xml version="1.0" encoding="UTF-8" standalone="yes"?>
<Relationships xmlns="http://schemas.openxmlformats.org/package/2006/relationships"><Relationship Id="rId3" Type="http://schemas.openxmlformats.org/officeDocument/2006/relationships/hyperlink" Target="https://bestpractice.bmj.com/topics/en-gb/366.%20Accessed%2020%20July%202020"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7.tif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www.uptodate.com/contents/diagnosis-and-differential-diagnosis-of-rheumatoid-arthritis%20Accessed%2020%20July%202020"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8.tif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psa.guidelinecentral.com/psoriatic-arthritis-pocket-guide/"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5.tiff"/><Relationship Id="rId4" Type="http://schemas.openxmlformats.org/officeDocument/2006/relationships/image" Target="../media/image4.tiff"/></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cap="all" dirty="0"/>
              <a:t>ASia-Pacific Initiative for Rheumatology Nurse Education (ASPIRE) </a:t>
            </a:r>
          </a:p>
        </p:txBody>
      </p:sp>
      <p:sp>
        <p:nvSpPr>
          <p:cNvPr id="5" name="Subtitle 4">
            <a:extLst>
              <a:ext uri="{FF2B5EF4-FFF2-40B4-BE49-F238E27FC236}">
                <a16:creationId xmlns:a16="http://schemas.microsoft.com/office/drawing/2014/main" id="{4D8B36A6-4862-4372-A7F2-83BA4218317C}"/>
              </a:ext>
            </a:extLst>
          </p:cNvPr>
          <p:cNvSpPr>
            <a:spLocks noGrp="1"/>
          </p:cNvSpPr>
          <p:nvPr>
            <p:ph type="subTitle" idx="1"/>
          </p:nvPr>
        </p:nvSpPr>
        <p:spPr/>
        <p:txBody>
          <a:bodyPr vert="horz" lIns="91440" tIns="45720" rIns="91440" bIns="45720" rtlCol="0" anchor="t">
            <a:normAutofit/>
          </a:bodyPr>
          <a:lstStyle/>
          <a:p>
            <a:r>
              <a:rPr lang="en-SG">
                <a:latin typeface="Arial"/>
                <a:ea typeface="Verdana"/>
                <a:cs typeface="Arial"/>
              </a:rPr>
              <a:t>MEM/RHM/FEB/2021/AP002</a:t>
            </a:r>
            <a:endParaRPr lang="en-SG" dirty="0"/>
          </a:p>
        </p:txBody>
      </p:sp>
    </p:spTree>
    <p:extLst>
      <p:ext uri="{BB962C8B-B14F-4D97-AF65-F5344CB8AC3E}">
        <p14:creationId xmlns:p14="http://schemas.microsoft.com/office/powerpoint/2010/main" val="113652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pPr lvl="0"/>
            <a:r>
              <a:rPr lang="en-US" dirty="0"/>
              <a:t>Psoriatic skin lesions</a:t>
            </a:r>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870131"/>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24570" y="4630903"/>
            <a:ext cx="4029441" cy="388457"/>
          </a:xfrm>
        </p:spPr>
        <p:txBody>
          <a:bodyPr>
            <a:noAutofit/>
          </a:bodyPr>
          <a:lstStyle/>
          <a:p>
            <a:r>
              <a:rPr lang="en-SG" dirty="0"/>
              <a:t>1.</a:t>
            </a:r>
            <a:r>
              <a:rPr lang="en-US" dirty="0"/>
              <a:t> </a:t>
            </a:r>
            <a:r>
              <a:rPr lang="en-MY" dirty="0"/>
              <a:t>Giannelli A. Rheumatol Ther 2019;6:5-21.</a:t>
            </a:r>
            <a:endParaRPr lang="en-US" dirty="0"/>
          </a:p>
          <a:p>
            <a:r>
              <a:rPr lang="en-SG" dirty="0"/>
              <a:t>2. </a:t>
            </a:r>
            <a:r>
              <a:rPr lang="en-US" dirty="0"/>
              <a:t>Gladman DD. Rheum Dis Clin N Am 2015;41:569-579.</a:t>
            </a:r>
          </a:p>
          <a:p>
            <a:r>
              <a:rPr lang="en-US" dirty="0"/>
              <a:t>3. Mason AR, et al. Cochrane Database of Systematic Reviews 2013;(3):CD005028.</a:t>
            </a:r>
          </a:p>
          <a:p>
            <a:r>
              <a:rPr lang="en-US" dirty="0"/>
              <a:t>4. Chen HH, et al. Dermatologica Sinica 2003;21:216-224.</a:t>
            </a:r>
          </a:p>
        </p:txBody>
      </p:sp>
      <p:sp>
        <p:nvSpPr>
          <p:cNvPr id="10" name="Content Placeholder 2">
            <a:extLst>
              <a:ext uri="{FF2B5EF4-FFF2-40B4-BE49-F238E27FC236}">
                <a16:creationId xmlns:a16="http://schemas.microsoft.com/office/drawing/2014/main" id="{79818FD8-312B-4F65-83DB-762D270C79C8}"/>
              </a:ext>
            </a:extLst>
          </p:cNvPr>
          <p:cNvSpPr txBox="1">
            <a:spLocks/>
          </p:cNvSpPr>
          <p:nvPr/>
        </p:nvSpPr>
        <p:spPr>
          <a:xfrm>
            <a:off x="540388" y="1778143"/>
            <a:ext cx="3794381" cy="1391536"/>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US" dirty="0"/>
          </a:p>
          <a:p>
            <a:pPr>
              <a:spcAft>
                <a:spcPts val="0"/>
              </a:spcAft>
            </a:pPr>
            <a:r>
              <a:rPr lang="en-US" dirty="0"/>
              <a:t>Symptoms include skin redness, thickening, and scaling.</a:t>
            </a:r>
            <a:r>
              <a:rPr lang="en-US" baseline="30000" dirty="0"/>
              <a:t>1</a:t>
            </a:r>
            <a:r>
              <a:rPr lang="en-US" dirty="0"/>
              <a:t> </a:t>
            </a:r>
          </a:p>
          <a:p>
            <a:pPr lvl="1">
              <a:spcAft>
                <a:spcPts val="0"/>
              </a:spcAft>
              <a:buFont typeface="Courier New" panose="02070309020205020404" pitchFamily="49" charset="0"/>
              <a:buChar char="o"/>
            </a:pPr>
            <a:r>
              <a:rPr lang="en-US" dirty="0"/>
              <a:t>Some patients with mild disease may only have skin redness and not thickening and scaling.</a:t>
            </a:r>
            <a:r>
              <a:rPr lang="en-US" baseline="30000" dirty="0"/>
              <a:t>3</a:t>
            </a:r>
            <a:endParaRPr lang="en-US" dirty="0"/>
          </a:p>
          <a:p>
            <a:r>
              <a:rPr lang="en-US" dirty="0"/>
              <a:t>Psoriatic skin lesions can appear as </a:t>
            </a:r>
            <a:r>
              <a:rPr lang="en-SG" dirty="0"/>
              <a:t>dry skin patches in different areas of the body, usually first on the scalp.</a:t>
            </a:r>
            <a:r>
              <a:rPr lang="en-SG" baseline="30000" dirty="0"/>
              <a:t>4</a:t>
            </a:r>
          </a:p>
          <a:p>
            <a:r>
              <a:rPr lang="en-US" dirty="0"/>
              <a:t>Patients can also have lesions on skin folds such as groins, intergluteal or perianal regions and submammary area as moist patches.</a:t>
            </a:r>
            <a:r>
              <a:rPr lang="en-US" baseline="30000" dirty="0"/>
              <a:t>1</a:t>
            </a:r>
            <a:endParaRPr lang="en-US" dirty="0"/>
          </a:p>
          <a:p>
            <a:endParaRPr lang="en-SG" dirty="0"/>
          </a:p>
          <a:p>
            <a:endParaRPr lang="en-US" dirty="0"/>
          </a:p>
        </p:txBody>
      </p:sp>
      <p:graphicFrame>
        <p:nvGraphicFramePr>
          <p:cNvPr id="9" name="Diagram 8">
            <a:extLst>
              <a:ext uri="{FF2B5EF4-FFF2-40B4-BE49-F238E27FC236}">
                <a16:creationId xmlns:a16="http://schemas.microsoft.com/office/drawing/2014/main" id="{8AD69CEC-5750-7747-B094-41FDBD23EFC8}"/>
              </a:ext>
            </a:extLst>
          </p:cNvPr>
          <p:cNvGraphicFramePr/>
          <p:nvPr>
            <p:extLst>
              <p:ext uri="{D42A27DB-BD31-4B8C-83A1-F6EECF244321}">
                <p14:modId xmlns:p14="http://schemas.microsoft.com/office/powerpoint/2010/main" val="1163565898"/>
              </p:ext>
            </p:extLst>
          </p:nvPr>
        </p:nvGraphicFramePr>
        <p:xfrm>
          <a:off x="3313877" y="2342435"/>
          <a:ext cx="6531979" cy="22467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822AF66C-EBFC-A74B-A3E6-3D59FCA3D298}"/>
              </a:ext>
            </a:extLst>
          </p:cNvPr>
          <p:cNvSpPr/>
          <p:nvPr/>
        </p:nvSpPr>
        <p:spPr>
          <a:xfrm>
            <a:off x="540388" y="1107378"/>
            <a:ext cx="8284576" cy="954107"/>
          </a:xfrm>
          <a:prstGeom prst="rect">
            <a:avLst/>
          </a:prstGeom>
        </p:spPr>
        <p:txBody>
          <a:bodyPr wrap="square">
            <a:spAutoFit/>
          </a:bodyPr>
          <a:lstStyle/>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Almost all patients with PsA will have signs and symptoms of psoriasis at some point in their disease course.</a:t>
            </a:r>
            <a:r>
              <a:rPr lang="en-US" sz="1400" baseline="30000" dirty="0">
                <a:latin typeface="Arial" panose="020B0604020202020204" pitchFamily="34" charset="0"/>
                <a:cs typeface="Arial" panose="020B0604020202020204" pitchFamily="34" charset="0"/>
              </a:rPr>
              <a:t>1 </a:t>
            </a:r>
          </a:p>
          <a:p>
            <a:pPr marL="628650" lvl="1" indent="-285750">
              <a:buFont typeface="Courier New" panose="02070309020205020404" pitchFamily="49" charset="0"/>
              <a:buChar char="o"/>
            </a:pPr>
            <a:r>
              <a:rPr lang="en-US" sz="1400" dirty="0">
                <a:latin typeface="Arial" panose="020B0604020202020204" pitchFamily="34" charset="0"/>
                <a:cs typeface="Arial" panose="020B0604020202020204" pitchFamily="34" charset="0"/>
              </a:rPr>
              <a:t>Majority of the patients have skin manifestations before or at the same time as joint manifestations, but a small number of patients can develop PsA before psoriasis is detected.</a:t>
            </a:r>
            <a:r>
              <a:rPr lang="en-US" sz="1400" baseline="30000" dirty="0">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448285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SG" dirty="0"/>
              <a:t>Peripheral arthritis and axial disease</a:t>
            </a:r>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lnSpcReduction="10000"/>
          </a:bodyPr>
          <a:lstStyle/>
          <a:p>
            <a:endParaRPr lang="en-US" dirty="0"/>
          </a:p>
          <a:p>
            <a:endParaRPr lang="en-US" dirty="0"/>
          </a:p>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24570" y="4651375"/>
            <a:ext cx="4029441" cy="492125"/>
          </a:xfrm>
        </p:spPr>
        <p:txBody>
          <a:bodyPr>
            <a:normAutofit/>
          </a:bodyPr>
          <a:lstStyle/>
          <a:p>
            <a:r>
              <a:rPr lang="en-SG" dirty="0"/>
              <a:t>1.</a:t>
            </a:r>
            <a:r>
              <a:rPr lang="en-US" dirty="0"/>
              <a:t> Gladman DD. Rheum Dis Clin N Am 2015;41:569-579.</a:t>
            </a:r>
          </a:p>
          <a:p>
            <a:r>
              <a:rPr lang="en-US" dirty="0"/>
              <a:t>2. </a:t>
            </a:r>
            <a:r>
              <a:rPr lang="en-MY" dirty="0"/>
              <a:t>Giannelli A. Rheumatol Ther 2019;6:5-21.</a:t>
            </a:r>
          </a:p>
          <a:p>
            <a:r>
              <a:rPr lang="en-MY" dirty="0"/>
              <a:t>3. Leung YY, et al. APLAR Journal of Rheumatology 2007;10(4):264-269.</a:t>
            </a:r>
          </a:p>
          <a:p>
            <a:endParaRPr lang="en-US" dirty="0"/>
          </a:p>
          <a:p>
            <a:endParaRPr lang="en-SG" dirty="0"/>
          </a:p>
        </p:txBody>
      </p:sp>
      <p:sp>
        <p:nvSpPr>
          <p:cNvPr id="10" name="Content Placeholder 2">
            <a:extLst>
              <a:ext uri="{FF2B5EF4-FFF2-40B4-BE49-F238E27FC236}">
                <a16:creationId xmlns:a16="http://schemas.microsoft.com/office/drawing/2014/main" id="{79818FD8-312B-4F65-83DB-762D270C79C8}"/>
              </a:ext>
            </a:extLst>
          </p:cNvPr>
          <p:cNvSpPr txBox="1">
            <a:spLocks/>
          </p:cNvSpPr>
          <p:nvPr/>
        </p:nvSpPr>
        <p:spPr>
          <a:xfrm>
            <a:off x="208154" y="1139623"/>
            <a:ext cx="5252846" cy="2326627"/>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0"/>
              </a:spcAft>
            </a:pPr>
            <a:r>
              <a:rPr lang="en-US" dirty="0"/>
              <a:t>Patients with PsA have painful, swollen, or tender joints.</a:t>
            </a:r>
            <a:r>
              <a:rPr lang="en-US" baseline="30000" dirty="0"/>
              <a:t>1,2</a:t>
            </a:r>
            <a:r>
              <a:rPr lang="en-US" dirty="0"/>
              <a:t> There may be purplish discoloration over affected joints.</a:t>
            </a:r>
            <a:r>
              <a:rPr lang="en-US" baseline="30000" dirty="0"/>
              <a:t>1</a:t>
            </a:r>
            <a:endParaRPr lang="en-US" dirty="0"/>
          </a:p>
          <a:p>
            <a:pPr lvl="0">
              <a:spcAft>
                <a:spcPts val="0"/>
              </a:spcAft>
            </a:pPr>
            <a:r>
              <a:rPr lang="en-US" dirty="0"/>
              <a:t>Joint pain worsens with inactivity.</a:t>
            </a:r>
            <a:r>
              <a:rPr lang="en-US" baseline="30000" dirty="0"/>
              <a:t>1</a:t>
            </a:r>
            <a:endParaRPr lang="en-US" dirty="0"/>
          </a:p>
          <a:p>
            <a:pPr>
              <a:spcAft>
                <a:spcPts val="0"/>
              </a:spcAft>
            </a:pPr>
            <a:r>
              <a:rPr lang="en-US" dirty="0"/>
              <a:t>PsA can involve any joint, but the joints in the feet, hands, knees, wrists, ankles, and shoulders are commonly affected.</a:t>
            </a:r>
            <a:r>
              <a:rPr lang="en-US" baseline="30000" dirty="0"/>
              <a:t>1</a:t>
            </a:r>
          </a:p>
          <a:p>
            <a:pPr lvl="1">
              <a:spcAft>
                <a:spcPts val="0"/>
              </a:spcAft>
              <a:buFont typeface="Courier New" panose="02070309020205020404" pitchFamily="49" charset="0"/>
              <a:buChar char="o"/>
            </a:pPr>
            <a:r>
              <a:rPr lang="en-US" dirty="0"/>
              <a:t>Peripheral arthritis: Affects the elbows, wrists, hands, and feet.</a:t>
            </a:r>
            <a:r>
              <a:rPr lang="en-US" baseline="30000" dirty="0"/>
              <a:t>1,2</a:t>
            </a:r>
            <a:endParaRPr lang="en-US" dirty="0"/>
          </a:p>
          <a:p>
            <a:pPr lvl="2">
              <a:spcAft>
                <a:spcPts val="0"/>
              </a:spcAft>
              <a:buFont typeface="Wingdings" pitchFamily="2" charset="2"/>
              <a:buChar char="§"/>
            </a:pPr>
            <a:r>
              <a:rPr lang="en-US" dirty="0"/>
              <a:t>Involves the distal interphalangeal joint (Figure).</a:t>
            </a:r>
            <a:r>
              <a:rPr lang="en-US" baseline="30000" dirty="0"/>
              <a:t>1,2</a:t>
            </a:r>
          </a:p>
          <a:p>
            <a:pPr lvl="1">
              <a:spcAft>
                <a:spcPts val="0"/>
              </a:spcAft>
              <a:buFont typeface="Courier New" panose="02070309020205020404" pitchFamily="49" charset="0"/>
              <a:buChar char="o"/>
            </a:pPr>
            <a:r>
              <a:rPr lang="en-US" dirty="0"/>
              <a:t>Axial PsA: Mainly involves the spine, hips, and shoulders.</a:t>
            </a:r>
            <a:r>
              <a:rPr lang="en-US" baseline="30000" dirty="0"/>
              <a:t>1,2</a:t>
            </a:r>
            <a:endParaRPr lang="en-US" dirty="0"/>
          </a:p>
          <a:p>
            <a:pPr lvl="0">
              <a:spcAft>
                <a:spcPts val="0"/>
              </a:spcAft>
            </a:pPr>
            <a:r>
              <a:rPr lang="en-US" dirty="0"/>
              <a:t>Joint involvement characteristics unique to PsA:</a:t>
            </a:r>
          </a:p>
          <a:p>
            <a:pPr lvl="1">
              <a:spcAft>
                <a:spcPts val="0"/>
              </a:spcAft>
              <a:buFont typeface="Courier New" panose="02070309020205020404" pitchFamily="49" charset="0"/>
              <a:buChar char="o"/>
            </a:pPr>
            <a:r>
              <a:rPr lang="en-US" dirty="0"/>
              <a:t>Ray pattern distribution (</a:t>
            </a:r>
            <a:r>
              <a:rPr lang="en-US" dirty="0">
                <a:solidFill>
                  <a:srgbClr val="000000"/>
                </a:solidFill>
              </a:rPr>
              <a:t>involving all joints within a particular digit</a:t>
            </a:r>
            <a:r>
              <a:rPr lang="en-US" dirty="0"/>
              <a:t>).</a:t>
            </a:r>
            <a:r>
              <a:rPr lang="en-US" baseline="30000" dirty="0"/>
              <a:t>2</a:t>
            </a:r>
            <a:endParaRPr lang="en-US" dirty="0"/>
          </a:p>
          <a:p>
            <a:pPr lvl="1">
              <a:spcAft>
                <a:spcPts val="0"/>
              </a:spcAft>
              <a:buFont typeface="Courier New" panose="02070309020205020404" pitchFamily="49" charset="0"/>
              <a:buChar char="o"/>
            </a:pPr>
            <a:r>
              <a:rPr lang="en-US" dirty="0"/>
              <a:t>Asymmetric arthritis: More likely to affect joints of the same digit rather than the same joint on the other side.</a:t>
            </a:r>
            <a:r>
              <a:rPr lang="en-US" baseline="30000" dirty="0"/>
              <a:t>1</a:t>
            </a:r>
          </a:p>
          <a:p>
            <a:pPr lvl="1">
              <a:spcAft>
                <a:spcPts val="0"/>
              </a:spcAft>
              <a:buFont typeface="Courier New" panose="02070309020205020404" pitchFamily="49" charset="0"/>
              <a:buChar char="o"/>
            </a:pPr>
            <a:r>
              <a:rPr lang="en-US" dirty="0"/>
              <a:t>Erosion together with bone formation can occur in the same limb and same digit.</a:t>
            </a:r>
            <a:r>
              <a:rPr lang="en-US" baseline="30000" dirty="0"/>
              <a:t>2,3</a:t>
            </a:r>
            <a:endParaRPr lang="en-US" dirty="0"/>
          </a:p>
        </p:txBody>
      </p:sp>
      <p:pic>
        <p:nvPicPr>
          <p:cNvPr id="6" name="Picture 5">
            <a:extLst>
              <a:ext uri="{FF2B5EF4-FFF2-40B4-BE49-F238E27FC236}">
                <a16:creationId xmlns:a16="http://schemas.microsoft.com/office/drawing/2014/main" id="{96456F8A-449E-7E4E-8682-F97485DBEC7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61000" y="2042971"/>
            <a:ext cx="3594100" cy="1886004"/>
          </a:xfrm>
          <a:prstGeom prst="rect">
            <a:avLst/>
          </a:prstGeom>
        </p:spPr>
      </p:pic>
      <p:grpSp>
        <p:nvGrpSpPr>
          <p:cNvPr id="12" name="Group 11">
            <a:extLst>
              <a:ext uri="{FF2B5EF4-FFF2-40B4-BE49-F238E27FC236}">
                <a16:creationId xmlns:a16="http://schemas.microsoft.com/office/drawing/2014/main" id="{8083B284-0596-084C-80CA-F6007319DB8B}"/>
              </a:ext>
            </a:extLst>
          </p:cNvPr>
          <p:cNvGrpSpPr/>
          <p:nvPr/>
        </p:nvGrpSpPr>
        <p:grpSpPr>
          <a:xfrm>
            <a:off x="5461000" y="4188650"/>
            <a:ext cx="3440889" cy="256384"/>
            <a:chOff x="1452069" y="1661950"/>
            <a:chExt cx="3440889" cy="256384"/>
          </a:xfrm>
        </p:grpSpPr>
        <p:sp>
          <p:nvSpPr>
            <p:cNvPr id="13" name="Rectangle 12">
              <a:extLst>
                <a:ext uri="{FF2B5EF4-FFF2-40B4-BE49-F238E27FC236}">
                  <a16:creationId xmlns:a16="http://schemas.microsoft.com/office/drawing/2014/main" id="{23EE2B11-25A4-4C42-AB13-4BA01459DF9F}"/>
                </a:ext>
              </a:extLst>
            </p:cNvPr>
            <p:cNvSpPr/>
            <p:nvPr/>
          </p:nvSpPr>
          <p:spPr>
            <a:xfrm>
              <a:off x="1452069" y="1661950"/>
              <a:ext cx="3440889" cy="25638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4" name="TextBox 13">
              <a:extLst>
                <a:ext uri="{FF2B5EF4-FFF2-40B4-BE49-F238E27FC236}">
                  <a16:creationId xmlns:a16="http://schemas.microsoft.com/office/drawing/2014/main" id="{0B8217CF-2A27-664D-855E-5EAAB7F0D050}"/>
                </a:ext>
              </a:extLst>
            </p:cNvPr>
            <p:cNvSpPr txBox="1"/>
            <p:nvPr/>
          </p:nvSpPr>
          <p:spPr>
            <a:xfrm>
              <a:off x="1452069" y="1661950"/>
              <a:ext cx="3440889" cy="25638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9568" tIns="99568" rIns="99568" bIns="0" numCol="1" spcCol="1270" anchor="t" anchorCtr="0">
              <a:noAutofit/>
            </a:bodyPr>
            <a:lstStyle/>
            <a:p>
              <a:pPr lvl="0" algn="ctr"/>
              <a:r>
                <a:rPr lang="en-US" sz="1400" dirty="0">
                  <a:solidFill>
                    <a:schemeClr val="tx1"/>
                  </a:solidFill>
                  <a:latin typeface="Arial" panose="020B0604020202020204" pitchFamily="34" charset="0"/>
                  <a:cs typeface="Arial" panose="020B0604020202020204" pitchFamily="34" charset="0"/>
                </a:rPr>
                <a:t>Arthritis mutilans</a:t>
              </a:r>
              <a:endParaRPr lang="en-US" sz="1400" dirty="0">
                <a:latin typeface="Arial" panose="020B0604020202020204" pitchFamily="34" charset="0"/>
                <a:cs typeface="Arial" panose="020B0604020202020204" pitchFamily="34" charset="0"/>
              </a:endParaRPr>
            </a:p>
          </p:txBody>
        </p:sp>
      </p:grpSp>
      <p:sp>
        <p:nvSpPr>
          <p:cNvPr id="15" name="Text Placeholder 3">
            <a:extLst>
              <a:ext uri="{FF2B5EF4-FFF2-40B4-BE49-F238E27FC236}">
                <a16:creationId xmlns:a16="http://schemas.microsoft.com/office/drawing/2014/main" id="{F4B413B1-2515-8F4D-9922-96F32D75A0D8}"/>
              </a:ext>
            </a:extLst>
          </p:cNvPr>
          <p:cNvSpPr txBox="1">
            <a:spLocks/>
          </p:cNvSpPr>
          <p:nvPr/>
        </p:nvSpPr>
        <p:spPr>
          <a:xfrm>
            <a:off x="6168987" y="3966707"/>
            <a:ext cx="2178125"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Photos courtesy of Dr Katy Leung</a:t>
            </a:r>
          </a:p>
        </p:txBody>
      </p:sp>
    </p:spTree>
    <p:extLst>
      <p:ext uri="{BB962C8B-B14F-4D97-AF65-F5344CB8AC3E}">
        <p14:creationId xmlns:p14="http://schemas.microsoft.com/office/powerpoint/2010/main" val="33757812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708A66-A1CD-46F2-8018-40F14EECCE83}"/>
              </a:ext>
            </a:extLst>
          </p:cNvPr>
          <p:cNvSpPr>
            <a:spLocks noGrp="1"/>
          </p:cNvSpPr>
          <p:nvPr>
            <p:ph type="title"/>
          </p:nvPr>
        </p:nvSpPr>
        <p:spPr/>
        <p:txBody>
          <a:bodyPr/>
          <a:lstStyle/>
          <a:p>
            <a:r>
              <a:rPr kumimoji="1" lang="en-US" altLang="ja-JP" dirty="0"/>
              <a:t>Inflammatory back pain and axial PsA</a:t>
            </a:r>
            <a:endParaRPr kumimoji="1" lang="ja-JP" altLang="en-US"/>
          </a:p>
        </p:txBody>
      </p:sp>
      <p:sp>
        <p:nvSpPr>
          <p:cNvPr id="4" name="テキスト プレースホルダー 3">
            <a:extLst>
              <a:ext uri="{FF2B5EF4-FFF2-40B4-BE49-F238E27FC236}">
                <a16:creationId xmlns:a16="http://schemas.microsoft.com/office/drawing/2014/main" id="{F198D14F-F110-4934-B7B5-029585D76BC2}"/>
              </a:ext>
            </a:extLst>
          </p:cNvPr>
          <p:cNvSpPr>
            <a:spLocks noGrp="1"/>
          </p:cNvSpPr>
          <p:nvPr>
            <p:ph type="body" sz="quarter" idx="10"/>
          </p:nvPr>
        </p:nvSpPr>
        <p:spPr/>
        <p:txBody>
          <a:bodyPr>
            <a:normAutofit lnSpcReduction="10000"/>
          </a:bodyPr>
          <a:lstStyle/>
          <a:p>
            <a:endParaRPr lang="en-US" dirty="0"/>
          </a:p>
          <a:p>
            <a:endParaRPr lang="en-US" dirty="0"/>
          </a:p>
          <a:p>
            <a:r>
              <a:rPr lang="en-US" dirty="0"/>
              <a:t>PsA, psoriatic arthritis</a:t>
            </a:r>
          </a:p>
          <a:p>
            <a:endParaRPr kumimoji="1" lang="ja-JP" altLang="en-US"/>
          </a:p>
        </p:txBody>
      </p:sp>
      <p:sp>
        <p:nvSpPr>
          <p:cNvPr id="5" name="テキスト プレースホルダー 4">
            <a:extLst>
              <a:ext uri="{FF2B5EF4-FFF2-40B4-BE49-F238E27FC236}">
                <a16:creationId xmlns:a16="http://schemas.microsoft.com/office/drawing/2014/main" id="{EDE97845-2E6F-4652-A2BC-801F630DD58B}"/>
              </a:ext>
            </a:extLst>
          </p:cNvPr>
          <p:cNvSpPr>
            <a:spLocks noGrp="1"/>
          </p:cNvSpPr>
          <p:nvPr>
            <p:ph type="body" sz="quarter" idx="11"/>
          </p:nvPr>
        </p:nvSpPr>
        <p:spPr>
          <a:xfrm>
            <a:off x="4624570" y="4107668"/>
            <a:ext cx="4029441" cy="598461"/>
          </a:xfrm>
        </p:spPr>
        <p:txBody>
          <a:bodyPr>
            <a:noAutofit/>
          </a:bodyPr>
          <a:lstStyle/>
          <a:p>
            <a:r>
              <a:rPr lang="en-MY" dirty="0"/>
              <a:t>1. Giannelli A. Rheumatol Ther 2019;6:5-21.</a:t>
            </a:r>
          </a:p>
          <a:p>
            <a:r>
              <a:rPr lang="en-MY" dirty="0"/>
              <a:t>2. </a:t>
            </a:r>
            <a:r>
              <a:rPr lang="en-US" dirty="0"/>
              <a:t>Gladman DD. Rheum Dis Clin N Am 2015;41:569-579.</a:t>
            </a:r>
          </a:p>
          <a:p>
            <a:r>
              <a:rPr kumimoji="1" lang="en-US" altLang="ja-JP" dirty="0"/>
              <a:t>3. </a:t>
            </a:r>
            <a:r>
              <a:rPr lang="en-US" dirty="0"/>
              <a:t>Calin A, et al. JAMA 1977;237(24):2613–2614. </a:t>
            </a:r>
          </a:p>
          <a:p>
            <a:r>
              <a:rPr kumimoji="1" lang="en-US" altLang="ja-JP" dirty="0"/>
              <a:t>4. Rudwaleit M, et al. Arthritis Rheum 2006;54(2):569-578.</a:t>
            </a:r>
          </a:p>
          <a:p>
            <a:r>
              <a:rPr kumimoji="1" lang="en-US" altLang="ja-JP" dirty="0"/>
              <a:t>5. Sieper J, et al. Ann Rheum Dis 2009;68(6):784-788.</a:t>
            </a:r>
          </a:p>
          <a:p>
            <a:r>
              <a:rPr kumimoji="1" lang="en-US" altLang="ja-JP" dirty="0"/>
              <a:t>6. Harris C, et al. National Axial Spondyloarthritis Society (April 2018). Available at: </a:t>
            </a:r>
            <a:r>
              <a:rPr kumimoji="1" lang="en-US" altLang="ja-JP" dirty="0">
                <a:hlinkClick r:id="rId3"/>
              </a:rPr>
              <a:t>https://nass.co.uk/wp-content/uploads/2020/03/Physiotherapy-modules-1.pdf </a:t>
            </a:r>
            <a:r>
              <a:rPr kumimoji="1" lang="en-US" altLang="ja-JP" dirty="0"/>
              <a:t> Accessed 15 September 2020. </a:t>
            </a:r>
          </a:p>
          <a:p>
            <a:r>
              <a:rPr kumimoji="1" lang="en-US" dirty="0"/>
              <a:t>7. </a:t>
            </a:r>
            <a:r>
              <a:rPr lang="en-US" dirty="0"/>
              <a:t>Will JS, et al. Am Fam Physician 2018;98(7):421-428.</a:t>
            </a:r>
            <a:r>
              <a:rPr kumimoji="1" lang="en-US" altLang="ja-JP" dirty="0"/>
              <a:t> </a:t>
            </a:r>
          </a:p>
        </p:txBody>
      </p:sp>
      <p:graphicFrame>
        <p:nvGraphicFramePr>
          <p:cNvPr id="11" name="Table 11">
            <a:extLst>
              <a:ext uri="{FF2B5EF4-FFF2-40B4-BE49-F238E27FC236}">
                <a16:creationId xmlns:a16="http://schemas.microsoft.com/office/drawing/2014/main" id="{BE6EDCDB-72EB-B349-9578-5EB2193D702B}"/>
              </a:ext>
            </a:extLst>
          </p:cNvPr>
          <p:cNvGraphicFramePr>
            <a:graphicFrameLocks noGrp="1"/>
          </p:cNvGraphicFramePr>
          <p:nvPr>
            <p:extLst>
              <p:ext uri="{D42A27DB-BD31-4B8C-83A1-F6EECF244321}">
                <p14:modId xmlns:p14="http://schemas.microsoft.com/office/powerpoint/2010/main" val="3007310309"/>
              </p:ext>
            </p:extLst>
          </p:nvPr>
        </p:nvGraphicFramePr>
        <p:xfrm>
          <a:off x="744298" y="1629567"/>
          <a:ext cx="7760544" cy="2478101"/>
        </p:xfrm>
        <a:graphic>
          <a:graphicData uri="http://schemas.openxmlformats.org/drawingml/2006/table">
            <a:tbl>
              <a:tblPr firstRow="1" bandRow="1">
                <a:tableStyleId>{5C22544A-7EE6-4342-B048-85BDC9FD1C3A}</a:tableStyleId>
              </a:tblPr>
              <a:tblGrid>
                <a:gridCol w="3880272">
                  <a:extLst>
                    <a:ext uri="{9D8B030D-6E8A-4147-A177-3AD203B41FA5}">
                      <a16:colId xmlns:a16="http://schemas.microsoft.com/office/drawing/2014/main" val="81187372"/>
                    </a:ext>
                  </a:extLst>
                </a:gridCol>
                <a:gridCol w="3880272">
                  <a:extLst>
                    <a:ext uri="{9D8B030D-6E8A-4147-A177-3AD203B41FA5}">
                      <a16:colId xmlns:a16="http://schemas.microsoft.com/office/drawing/2014/main" val="1428523032"/>
                    </a:ext>
                  </a:extLst>
                </a:gridCol>
              </a:tblGrid>
              <a:tr h="446428">
                <a:tc>
                  <a:txBody>
                    <a:bodyPr/>
                    <a:lstStyle/>
                    <a:p>
                      <a:r>
                        <a:rPr lang="en-US" b="1" dirty="0">
                          <a:solidFill>
                            <a:schemeClr val="bg1"/>
                          </a:solidFill>
                        </a:rPr>
                        <a:t>Inflammatory back pain </a:t>
                      </a:r>
                    </a:p>
                    <a:p>
                      <a:r>
                        <a:rPr lang="en-US" b="1" dirty="0">
                          <a:solidFill>
                            <a:schemeClr val="bg1"/>
                          </a:solidFill>
                        </a:rPr>
                        <a:t>(Presence of 2-4 of the following symptoms)</a:t>
                      </a:r>
                      <a:r>
                        <a:rPr lang="en-US" b="1" baseline="30000" dirty="0">
                          <a:solidFill>
                            <a:schemeClr val="bg1"/>
                          </a:solidFill>
                        </a:rPr>
                        <a:t>1-6</a:t>
                      </a:r>
                      <a:endParaRPr lang="en-US" b="1" dirty="0">
                        <a:solidFill>
                          <a:schemeClr val="bg1"/>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1"/>
                    </a:solidFill>
                  </a:tcPr>
                </a:tc>
                <a:tc>
                  <a:txBody>
                    <a:bodyPr/>
                    <a:lstStyle/>
                    <a:p>
                      <a:r>
                        <a:rPr lang="en-US" b="1" dirty="0">
                          <a:solidFill>
                            <a:schemeClr val="bg1"/>
                          </a:solidFill>
                        </a:rPr>
                        <a:t>Mechanical back pain</a:t>
                      </a:r>
                      <a:r>
                        <a:rPr lang="en-US" b="1" baseline="30000" dirty="0">
                          <a:solidFill>
                            <a:schemeClr val="bg1"/>
                          </a:solidFill>
                        </a:rPr>
                        <a:t>4,6,7</a:t>
                      </a:r>
                      <a:endParaRPr lang="en-US" b="1" dirty="0">
                        <a:solidFill>
                          <a:schemeClr val="bg1"/>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211371019"/>
                  </a:ext>
                </a:extLst>
              </a:tr>
              <a:tr h="1975181">
                <a:tc>
                  <a:txBody>
                    <a:bodyPr/>
                    <a:lstStyle/>
                    <a:p>
                      <a:pPr marL="285750" indent="-285750">
                        <a:buFont typeface="Arial" panose="020B0604020202020204" pitchFamily="34" charset="0"/>
                        <a:buChar char="•"/>
                      </a:pPr>
                      <a:r>
                        <a:rPr lang="en-US" sz="1350" kern="1200" dirty="0">
                          <a:solidFill>
                            <a:schemeClr val="dk1"/>
                          </a:solidFill>
                          <a:effectLst/>
                          <a:latin typeface="+mn-lt"/>
                          <a:ea typeface="+mn-ea"/>
                          <a:cs typeface="+mn-cs"/>
                        </a:rPr>
                        <a:t>Age of onset: &lt; 40 years </a:t>
                      </a:r>
                    </a:p>
                    <a:p>
                      <a:pPr marL="285750" indent="-285750">
                        <a:buFont typeface="Arial" panose="020B0604020202020204" pitchFamily="34" charset="0"/>
                        <a:buChar char="•"/>
                      </a:pPr>
                      <a:r>
                        <a:rPr lang="en-US" sz="1350" kern="1200" dirty="0">
                          <a:solidFill>
                            <a:schemeClr val="dk1"/>
                          </a:solidFill>
                          <a:effectLst/>
                          <a:latin typeface="+mn-lt"/>
                          <a:ea typeface="+mn-ea"/>
                          <a:cs typeface="+mn-cs"/>
                        </a:rPr>
                        <a:t>Duration: ≥ 3 months</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50" kern="1200" dirty="0">
                          <a:solidFill>
                            <a:schemeClr val="dk1"/>
                          </a:solidFill>
                          <a:effectLst/>
                          <a:latin typeface="+mn-lt"/>
                          <a:ea typeface="+mn-ea"/>
                          <a:cs typeface="+mn-cs"/>
                        </a:rPr>
                        <a:t>Insidious onset*</a:t>
                      </a:r>
                    </a:p>
                    <a:p>
                      <a:pPr marL="285750" indent="-285750">
                        <a:buFont typeface="Arial" panose="020B0604020202020204" pitchFamily="34" charset="0"/>
                        <a:buChar char="•"/>
                      </a:pPr>
                      <a:r>
                        <a:rPr lang="en-US" sz="1350" kern="1200" dirty="0">
                          <a:solidFill>
                            <a:schemeClr val="dk1"/>
                          </a:solidFill>
                          <a:effectLst/>
                          <a:latin typeface="+mn-lt"/>
                          <a:ea typeface="+mn-ea"/>
                          <a:cs typeface="+mn-cs"/>
                        </a:rPr>
                        <a:t>Morning stiffness (&gt; 30 minutes).</a:t>
                      </a:r>
                    </a:p>
                    <a:p>
                      <a:pPr marL="285750" indent="-285750">
                        <a:buFont typeface="Arial" panose="020B0604020202020204" pitchFamily="34" charset="0"/>
                        <a:buChar char="•"/>
                      </a:pPr>
                      <a:r>
                        <a:rPr lang="en-US" sz="1350" kern="1200" dirty="0">
                          <a:solidFill>
                            <a:schemeClr val="dk1"/>
                          </a:solidFill>
                          <a:effectLst/>
                          <a:latin typeface="+mn-lt"/>
                          <a:ea typeface="+mn-ea"/>
                          <a:cs typeface="+mn-cs"/>
                        </a:rPr>
                        <a:t>Improves with exercise but not with rest. </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50" kern="1200" dirty="0">
                          <a:solidFill>
                            <a:schemeClr val="dk1"/>
                          </a:solidFill>
                          <a:effectLst/>
                          <a:latin typeface="+mn-lt"/>
                          <a:ea typeface="+mn-ea"/>
                          <a:cs typeface="+mn-cs"/>
                        </a:rPr>
                        <a:t>Back pain that awakens patient from sleep. More likely to occur in the very early morning hours than mechanical back pain.</a:t>
                      </a:r>
                    </a:p>
                    <a:p>
                      <a:pPr marL="285750" indent="-285750">
                        <a:buFont typeface="Arial" panose="020B0604020202020204" pitchFamily="34" charset="0"/>
                        <a:buChar char="•"/>
                      </a:pPr>
                      <a:r>
                        <a:rPr lang="en-US" sz="1350" kern="1200" dirty="0">
                          <a:solidFill>
                            <a:schemeClr val="dk1"/>
                          </a:solidFill>
                          <a:effectLst/>
                          <a:latin typeface="+mn-lt"/>
                          <a:ea typeface="+mn-ea"/>
                          <a:cs typeface="+mn-cs"/>
                        </a:rPr>
                        <a:t>Alternating buttock pain.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US" sz="1350" kern="1200" dirty="0">
                          <a:solidFill>
                            <a:schemeClr val="dk1"/>
                          </a:solidFill>
                          <a:effectLst/>
                          <a:latin typeface="+mn-lt"/>
                          <a:ea typeface="+mn-ea"/>
                          <a:cs typeface="+mn-cs"/>
                        </a:rPr>
                        <a:t>Can occur at any age.</a:t>
                      </a:r>
                    </a:p>
                    <a:p>
                      <a:pPr marL="285750" indent="-285750">
                        <a:buFont typeface="Arial" panose="020B0604020202020204" pitchFamily="34" charset="0"/>
                        <a:buChar char="•"/>
                      </a:pPr>
                      <a:r>
                        <a:rPr lang="en-US" sz="1350" kern="1200" dirty="0">
                          <a:solidFill>
                            <a:schemeClr val="dk1"/>
                          </a:solidFill>
                          <a:effectLst/>
                          <a:latin typeface="+mn-lt"/>
                          <a:ea typeface="+mn-ea"/>
                          <a:cs typeface="+mn-cs"/>
                        </a:rPr>
                        <a:t>Sudden onset. </a:t>
                      </a:r>
                    </a:p>
                    <a:p>
                      <a:pPr marL="285750" indent="-285750">
                        <a:buFont typeface="Arial" panose="020B0604020202020204" pitchFamily="34" charset="0"/>
                        <a:buChar char="•"/>
                      </a:pPr>
                      <a:r>
                        <a:rPr lang="en-US" sz="1350" kern="1200" dirty="0">
                          <a:solidFill>
                            <a:schemeClr val="dk1"/>
                          </a:solidFill>
                          <a:effectLst/>
                          <a:latin typeface="+mn-lt"/>
                          <a:ea typeface="+mn-ea"/>
                          <a:cs typeface="+mn-cs"/>
                        </a:rPr>
                        <a:t>Minimal morning stiffness (i.e. &lt; 10 minutes).</a:t>
                      </a:r>
                    </a:p>
                    <a:p>
                      <a:pPr marL="285750" indent="-285750">
                        <a:buFont typeface="Arial" panose="020B0604020202020204" pitchFamily="34" charset="0"/>
                        <a:buChar char="•"/>
                      </a:pPr>
                      <a:r>
                        <a:rPr lang="en-US" sz="1350" kern="1200" dirty="0">
                          <a:solidFill>
                            <a:schemeClr val="dk1"/>
                          </a:solidFill>
                          <a:effectLst/>
                          <a:latin typeface="+mn-lt"/>
                          <a:ea typeface="+mn-ea"/>
                          <a:cs typeface="+mn-cs"/>
                        </a:rPr>
                        <a:t>Worsens with movement and exercise.</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50" kern="1200" dirty="0">
                          <a:solidFill>
                            <a:schemeClr val="dk1"/>
                          </a:solidFill>
                          <a:effectLst/>
                          <a:latin typeface="+mn-lt"/>
                          <a:ea typeface="+mn-ea"/>
                          <a:cs typeface="+mn-cs"/>
                        </a:rPr>
                        <a:t>Presence of buttock pain, but alternating buttock pain is less likely to occur than in inflammatory back pain.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94353334"/>
                  </a:ext>
                </a:extLst>
              </a:tr>
            </a:tbl>
          </a:graphicData>
        </a:graphic>
      </p:graphicFrame>
      <p:sp>
        <p:nvSpPr>
          <p:cNvPr id="12" name="Content Placeholder 8">
            <a:extLst>
              <a:ext uri="{FF2B5EF4-FFF2-40B4-BE49-F238E27FC236}">
                <a16:creationId xmlns:a16="http://schemas.microsoft.com/office/drawing/2014/main" id="{F534FB57-5B3B-2842-B4CD-B879491BF498}"/>
              </a:ext>
            </a:extLst>
          </p:cNvPr>
          <p:cNvSpPr txBox="1">
            <a:spLocks/>
          </p:cNvSpPr>
          <p:nvPr/>
        </p:nvSpPr>
        <p:spPr>
          <a:xfrm>
            <a:off x="691728" y="1092324"/>
            <a:ext cx="7760544" cy="327704"/>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Aft>
                <a:spcPts val="0"/>
              </a:spcAft>
              <a:buNone/>
            </a:pPr>
            <a:r>
              <a:rPr lang="en-US" dirty="0"/>
              <a:t>Patients with PsA may have </a:t>
            </a:r>
            <a:r>
              <a:rPr lang="en-US" b="1" dirty="0"/>
              <a:t>inflammatory back pain</a:t>
            </a:r>
            <a:r>
              <a:rPr lang="en-US" dirty="0"/>
              <a:t>.</a:t>
            </a:r>
            <a:r>
              <a:rPr lang="en-US" baseline="30000" dirty="0"/>
              <a:t>1,2 </a:t>
            </a:r>
            <a:r>
              <a:rPr lang="en-US" dirty="0"/>
              <a:t>Patients may experience pain in the</a:t>
            </a:r>
          </a:p>
          <a:p>
            <a:pPr marL="0" indent="0">
              <a:spcAft>
                <a:spcPts val="0"/>
              </a:spcAft>
              <a:buNone/>
            </a:pPr>
            <a:r>
              <a:rPr lang="en-US" dirty="0"/>
              <a:t>cervical spine, thoracic spine, lumbar spine, and sacroiliac area.</a:t>
            </a:r>
            <a:r>
              <a:rPr lang="en-US" baseline="30000" dirty="0"/>
              <a:t>2</a:t>
            </a:r>
            <a:endParaRPr lang="en-US" dirty="0"/>
          </a:p>
        </p:txBody>
      </p:sp>
      <p:sp>
        <p:nvSpPr>
          <p:cNvPr id="15" name="Rectangle 14">
            <a:extLst>
              <a:ext uri="{FF2B5EF4-FFF2-40B4-BE49-F238E27FC236}">
                <a16:creationId xmlns:a16="http://schemas.microsoft.com/office/drawing/2014/main" id="{ABB51FF2-E95E-6E4C-B3F5-5F90F1BB7FEC}"/>
              </a:ext>
            </a:extLst>
          </p:cNvPr>
          <p:cNvSpPr/>
          <p:nvPr/>
        </p:nvSpPr>
        <p:spPr>
          <a:xfrm>
            <a:off x="515851" y="4548462"/>
            <a:ext cx="4572000" cy="400110"/>
          </a:xfrm>
          <a:prstGeom prst="rect">
            <a:avLst/>
          </a:prstGeom>
        </p:spPr>
        <p:txBody>
          <a:bodyPr>
            <a:spAutoFit/>
          </a:bodyPr>
          <a:lstStyle/>
          <a:p>
            <a:r>
              <a:rPr lang="en-US" sz="1000" dirty="0">
                <a:solidFill>
                  <a:schemeClr val="dk1"/>
                </a:solidFill>
                <a:latin typeface="Arial" panose="020B0604020202020204" pitchFamily="34" charset="0"/>
                <a:cs typeface="Arial" panose="020B0604020202020204" pitchFamily="34" charset="0"/>
              </a:rPr>
              <a:t>*gradual without obvious symptoms in the beginning of the condition</a:t>
            </a:r>
          </a:p>
          <a:p>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50465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US" dirty="0"/>
              <a:t>Nail dystrophy in PsA  </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lnSpcReduction="10000"/>
          </a:bodyPr>
          <a:lstStyle/>
          <a:p>
            <a:endParaRPr lang="en-US" dirty="0"/>
          </a:p>
          <a:p>
            <a:endParaRPr lang="en-US" dirty="0"/>
          </a:p>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67134" y="4497849"/>
            <a:ext cx="4029441" cy="388457"/>
          </a:xfrm>
        </p:spPr>
        <p:txBody>
          <a:bodyPr>
            <a:noAutofit/>
          </a:bodyPr>
          <a:lstStyle/>
          <a:p>
            <a:r>
              <a:rPr lang="en-MY" dirty="0"/>
              <a:t>1. Giannelli A. Rheumatol Ther 2019;6:5-21.</a:t>
            </a:r>
          </a:p>
          <a:p>
            <a:r>
              <a:rPr lang="en-MY" dirty="0"/>
              <a:t>2. Leung YY, et al. APLAR Journal of Rheumatology 2007;10(4):264-269.</a:t>
            </a:r>
          </a:p>
          <a:p>
            <a:r>
              <a:rPr lang="en-MY" dirty="0"/>
              <a:t>3. </a:t>
            </a:r>
            <a:r>
              <a:rPr lang="en-US" dirty="0"/>
              <a:t>Zenke Y, et al. J Am Acad Dermatol 2017;77(5):863-867. </a:t>
            </a:r>
          </a:p>
          <a:p>
            <a:r>
              <a:rPr lang="en-US" dirty="0"/>
              <a:t>4. Klaassen KMG, et al. Br J Dermatol 2013;169(2):314-319. </a:t>
            </a:r>
          </a:p>
          <a:p>
            <a:r>
              <a:rPr lang="en-US" dirty="0"/>
              <a:t>5. Langenbruch A, et al. Br J Dermatol 2014;171(5):1123-1128.</a:t>
            </a:r>
          </a:p>
          <a:p>
            <a:r>
              <a:rPr lang="en-US" dirty="0"/>
              <a:t> </a:t>
            </a:r>
          </a:p>
          <a:p>
            <a:endParaRPr lang="en-SG" dirty="0"/>
          </a:p>
          <a:p>
            <a:endParaRPr lang="en-SG" dirty="0"/>
          </a:p>
        </p:txBody>
      </p:sp>
      <p:sp>
        <p:nvSpPr>
          <p:cNvPr id="10" name="Content Placeholder 2">
            <a:extLst>
              <a:ext uri="{FF2B5EF4-FFF2-40B4-BE49-F238E27FC236}">
                <a16:creationId xmlns:a16="http://schemas.microsoft.com/office/drawing/2014/main" id="{79818FD8-312B-4F65-83DB-762D270C79C8}"/>
              </a:ext>
            </a:extLst>
          </p:cNvPr>
          <p:cNvSpPr txBox="1">
            <a:spLocks/>
          </p:cNvSpPr>
          <p:nvPr/>
        </p:nvSpPr>
        <p:spPr>
          <a:xfrm>
            <a:off x="515851" y="1014339"/>
            <a:ext cx="4693965" cy="398299"/>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en-US" dirty="0"/>
          </a:p>
        </p:txBody>
      </p:sp>
      <p:sp>
        <p:nvSpPr>
          <p:cNvPr id="8" name="Rectangle 7">
            <a:extLst>
              <a:ext uri="{FF2B5EF4-FFF2-40B4-BE49-F238E27FC236}">
                <a16:creationId xmlns:a16="http://schemas.microsoft.com/office/drawing/2014/main" id="{188404F9-E6F3-0E47-BBBA-8D56F843A631}"/>
              </a:ext>
            </a:extLst>
          </p:cNvPr>
          <p:cNvSpPr/>
          <p:nvPr/>
        </p:nvSpPr>
        <p:spPr>
          <a:xfrm>
            <a:off x="435425" y="987142"/>
            <a:ext cx="8104504" cy="954107"/>
          </a:xfrm>
          <a:prstGeom prst="rect">
            <a:avLst/>
          </a:prstGeom>
        </p:spPr>
        <p:txBody>
          <a:bodyPr wrap="square">
            <a:spAutoFit/>
          </a:bodyPr>
          <a:lstStyle/>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Nail dystrophy affects most patients with PsA,</a:t>
            </a:r>
            <a:r>
              <a:rPr lang="en-US" sz="1400" baseline="30000" dirty="0">
                <a:latin typeface="Arial" panose="020B0604020202020204" pitchFamily="34" charset="0"/>
                <a:cs typeface="Arial" panose="020B0604020202020204" pitchFamily="34" charset="0"/>
              </a:rPr>
              <a:t>1,2</a:t>
            </a:r>
            <a:r>
              <a:rPr lang="en-US" sz="1400" dirty="0">
                <a:latin typeface="Arial" panose="020B0604020202020204" pitchFamily="34" charset="0"/>
                <a:cs typeface="Arial" panose="020B0604020202020204" pitchFamily="34" charset="0"/>
              </a:rPr>
              <a:t> Patients may have various forms of nail changes (Table).</a:t>
            </a:r>
            <a:r>
              <a:rPr lang="en-US" sz="1400" baseline="30000" dirty="0">
                <a:latin typeface="Arial" panose="020B0604020202020204" pitchFamily="34" charset="0"/>
                <a:cs typeface="Arial" panose="020B0604020202020204" pitchFamily="34" charset="0"/>
              </a:rPr>
              <a:t>1,3</a:t>
            </a:r>
            <a:r>
              <a:rPr lang="en-US" sz="1400" dirty="0">
                <a:latin typeface="Arial" panose="020B0604020202020204" pitchFamily="34" charset="0"/>
                <a:cs typeface="Arial" panose="020B0604020202020204" pitchFamily="34" charset="0"/>
              </a:rPr>
              <a:t> Not every patient with nail dystrophy, however, have each of these symptoms.</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As patients with psoriasis who have nail involvement are at very high risk of having PsA,</a:t>
            </a:r>
            <a:r>
              <a:rPr lang="en-US" sz="1400" baseline="30000" dirty="0">
                <a:latin typeface="Arial" panose="020B0604020202020204" pitchFamily="34" charset="0"/>
                <a:cs typeface="Arial" panose="020B0604020202020204" pitchFamily="34" charset="0"/>
              </a:rPr>
              <a:t>4,5</a:t>
            </a:r>
            <a:r>
              <a:rPr lang="en-US" sz="1400" dirty="0">
                <a:latin typeface="Arial" panose="020B0604020202020204" pitchFamily="34" charset="0"/>
                <a:cs typeface="Arial" panose="020B0604020202020204" pitchFamily="34" charset="0"/>
              </a:rPr>
              <a:t> pay attention to their aches and pains. If there are any doubts, use a questionnaire.</a:t>
            </a:r>
          </a:p>
        </p:txBody>
      </p:sp>
      <p:graphicFrame>
        <p:nvGraphicFramePr>
          <p:cNvPr id="15" name="Table 14">
            <a:extLst>
              <a:ext uri="{FF2B5EF4-FFF2-40B4-BE49-F238E27FC236}">
                <a16:creationId xmlns:a16="http://schemas.microsoft.com/office/drawing/2014/main" id="{DFE001E0-AE03-CA4F-BECD-DBF470119C39}"/>
              </a:ext>
            </a:extLst>
          </p:cNvPr>
          <p:cNvGraphicFramePr>
            <a:graphicFrameLocks noGrp="1"/>
          </p:cNvGraphicFramePr>
          <p:nvPr>
            <p:extLst>
              <p:ext uri="{D42A27DB-BD31-4B8C-83A1-F6EECF244321}">
                <p14:modId xmlns:p14="http://schemas.microsoft.com/office/powerpoint/2010/main" val="3207906692"/>
              </p:ext>
            </p:extLst>
          </p:nvPr>
        </p:nvGraphicFramePr>
        <p:xfrm>
          <a:off x="804171" y="1919918"/>
          <a:ext cx="3803619" cy="2926080"/>
        </p:xfrm>
        <a:graphic>
          <a:graphicData uri="http://schemas.openxmlformats.org/drawingml/2006/table">
            <a:tbl>
              <a:tblPr firstRow="1" bandRow="1">
                <a:tableStyleId>{5C22544A-7EE6-4342-B048-85BDC9FD1C3A}</a:tableStyleId>
              </a:tblPr>
              <a:tblGrid>
                <a:gridCol w="858734">
                  <a:extLst>
                    <a:ext uri="{9D8B030D-6E8A-4147-A177-3AD203B41FA5}">
                      <a16:colId xmlns:a16="http://schemas.microsoft.com/office/drawing/2014/main" val="1199476973"/>
                    </a:ext>
                  </a:extLst>
                </a:gridCol>
                <a:gridCol w="2944885">
                  <a:extLst>
                    <a:ext uri="{9D8B030D-6E8A-4147-A177-3AD203B41FA5}">
                      <a16:colId xmlns:a16="http://schemas.microsoft.com/office/drawing/2014/main" val="4091489408"/>
                    </a:ext>
                  </a:extLst>
                </a:gridCol>
              </a:tblGrid>
              <a:tr h="1298394">
                <a:tc>
                  <a:txBody>
                    <a:bodyPr/>
                    <a:lstStyle/>
                    <a:p>
                      <a:pPr marL="0" lvl="0" indent="0">
                        <a:buFont typeface="Courier New" panose="02070309020205020404" pitchFamily="49" charset="0"/>
                        <a:buNone/>
                      </a:pPr>
                      <a:r>
                        <a:rPr lang="en-US" sz="1200" b="0" dirty="0">
                          <a:latin typeface="Arial" panose="020B0604020202020204" pitchFamily="34" charset="0"/>
                          <a:cs typeface="Arial" panose="020B0604020202020204" pitchFamily="34" charset="0"/>
                        </a:rPr>
                        <a:t>At the nail matrix</a:t>
                      </a:r>
                    </a:p>
                  </a:txBody>
                  <a:tcPr/>
                </a:tc>
                <a:tc>
                  <a:txBody>
                    <a:bodyPr/>
                    <a:lstStyle/>
                    <a:p>
                      <a:pPr marL="285750" lvl="0" indent="-285750">
                        <a:buFont typeface="Courier New" panose="02070309020205020404" pitchFamily="49" charset="0"/>
                        <a:buChar char="o"/>
                      </a:pPr>
                      <a:r>
                        <a:rPr lang="en-US" sz="1200" b="0" dirty="0">
                          <a:latin typeface="Arial" panose="020B0604020202020204" pitchFamily="34" charset="0"/>
                          <a:cs typeface="Arial" panose="020B0604020202020204" pitchFamily="34" charset="0"/>
                        </a:rPr>
                        <a:t>Pitting</a:t>
                      </a:r>
                    </a:p>
                    <a:p>
                      <a:pPr marL="285750" lvl="0" indent="-285750">
                        <a:buFont typeface="Courier New" panose="02070309020205020404" pitchFamily="49" charset="0"/>
                        <a:buChar char="o"/>
                      </a:pPr>
                      <a:r>
                        <a:rPr lang="en-US" sz="1200" b="0" dirty="0">
                          <a:latin typeface="Arial" panose="020B0604020202020204" pitchFamily="34" charset="0"/>
                          <a:cs typeface="Arial" panose="020B0604020202020204" pitchFamily="34" charset="0"/>
                        </a:rPr>
                        <a:t>White discoloration (leukonychia) </a:t>
                      </a:r>
                    </a:p>
                    <a:p>
                      <a:pPr marL="285750" lvl="0" indent="-285750">
                        <a:buFont typeface="Courier New" panose="02070309020205020404" pitchFamily="49" charset="0"/>
                        <a:buChar char="o"/>
                      </a:pPr>
                      <a:r>
                        <a:rPr lang="en-US" sz="1200" b="0" dirty="0">
                          <a:latin typeface="Arial" panose="020B0604020202020204" pitchFamily="34" charset="0"/>
                          <a:cs typeface="Arial" panose="020B0604020202020204" pitchFamily="34" charset="0"/>
                        </a:rPr>
                        <a:t>Nail plate crumbling </a:t>
                      </a:r>
                    </a:p>
                    <a:p>
                      <a:pPr marL="285750" lvl="0" indent="-285750">
                        <a:buFont typeface="Courier New" panose="02070309020205020404" pitchFamily="49" charset="0"/>
                        <a:buChar char="o"/>
                      </a:pPr>
                      <a:r>
                        <a:rPr lang="en-US" sz="1200" b="0" dirty="0">
                          <a:latin typeface="Arial" panose="020B0604020202020204" pitchFamily="34" charset="0"/>
                          <a:cs typeface="Arial" panose="020B0604020202020204" pitchFamily="34" charset="0"/>
                        </a:rPr>
                        <a:t>Red patches on the white area at the base of a nail</a:t>
                      </a:r>
                    </a:p>
                    <a:p>
                      <a:pPr marL="285750" lvl="0" indent="-285750">
                        <a:buFont typeface="Courier New" panose="02070309020205020404" pitchFamily="49" charset="0"/>
                        <a:buChar char="o"/>
                      </a:pPr>
                      <a:r>
                        <a:rPr lang="en-US" sz="1200" b="0" dirty="0">
                          <a:latin typeface="Arial" panose="020B0604020202020204" pitchFamily="34" charset="0"/>
                          <a:cs typeface="Arial" panose="020B0604020202020204" pitchFamily="34" charset="0"/>
                        </a:rPr>
                        <a:t>Longitudinal</a:t>
                      </a:r>
                      <a:r>
                        <a:rPr lang="en-US" sz="1200" b="0" baseline="0" dirty="0">
                          <a:latin typeface="Arial" panose="020B0604020202020204" pitchFamily="34" charset="0"/>
                          <a:cs typeface="Arial" panose="020B0604020202020204" pitchFamily="34" charset="0"/>
                        </a:rPr>
                        <a:t> n</a:t>
                      </a:r>
                      <a:r>
                        <a:rPr lang="en-US" sz="1200" b="0" dirty="0">
                          <a:latin typeface="Arial" panose="020B0604020202020204" pitchFamily="34" charset="0"/>
                          <a:cs typeface="Arial" panose="020B0604020202020204" pitchFamily="34" charset="0"/>
                        </a:rPr>
                        <a:t>ail ridging or transverse</a:t>
                      </a:r>
                      <a:r>
                        <a:rPr lang="en-US" sz="1200" b="0" baseline="0" dirty="0">
                          <a:latin typeface="Arial" panose="020B0604020202020204" pitchFamily="34" charset="0"/>
                          <a:cs typeface="Arial" panose="020B0604020202020204" pitchFamily="34" charset="0"/>
                        </a:rPr>
                        <a:t> grooves</a:t>
                      </a:r>
                      <a:r>
                        <a:rPr lang="en-US" sz="1200" b="0" dirty="0">
                          <a:latin typeface="Arial" panose="020B0604020202020204" pitchFamily="34" charset="0"/>
                          <a:cs typeface="Arial" panose="020B0604020202020204" pitchFamily="34" charset="0"/>
                        </a:rPr>
                        <a:t> </a:t>
                      </a:r>
                    </a:p>
                  </a:txBody>
                  <a:tcPr/>
                </a:tc>
                <a:extLst>
                  <a:ext uri="{0D108BD9-81ED-4DB2-BD59-A6C34878D82A}">
                    <a16:rowId xmlns:a16="http://schemas.microsoft.com/office/drawing/2014/main" val="636385848"/>
                  </a:ext>
                </a:extLst>
              </a:tr>
              <a:tr h="1311947">
                <a:tc>
                  <a:txBody>
                    <a:bodyPr/>
                    <a:lstStyle/>
                    <a:p>
                      <a:pPr marL="0" lvl="0" indent="0">
                        <a:buFont typeface="Courier New" panose="02070309020205020404" pitchFamily="49" charset="0"/>
                        <a:buNone/>
                      </a:pPr>
                      <a:r>
                        <a:rPr lang="en-US" sz="1200" b="0" dirty="0">
                          <a:latin typeface="Arial" panose="020B0604020202020204" pitchFamily="34" charset="0"/>
                          <a:cs typeface="Arial" panose="020B0604020202020204" pitchFamily="34" charset="0"/>
                        </a:rPr>
                        <a:t>At the nail bed</a:t>
                      </a:r>
                    </a:p>
                  </a:txBody>
                  <a:tcPr>
                    <a:solidFill>
                      <a:schemeClr val="accent4">
                        <a:lumMod val="20000"/>
                        <a:lumOff val="80000"/>
                      </a:schemeClr>
                    </a:solidFill>
                  </a:tcPr>
                </a:tc>
                <a:tc>
                  <a:txBody>
                    <a:bodyPr/>
                    <a:lstStyle/>
                    <a:p>
                      <a:pPr marL="285750" lvl="0" indent="-285750">
                        <a:buFont typeface="Courier New" panose="02070309020205020404" pitchFamily="49" charset="0"/>
                        <a:buChar char="o"/>
                      </a:pPr>
                      <a:r>
                        <a:rPr lang="en-US" sz="1200" b="0" dirty="0">
                          <a:latin typeface="Arial" panose="020B0604020202020204" pitchFamily="34" charset="0"/>
                          <a:cs typeface="Arial" panose="020B0604020202020204" pitchFamily="34" charset="0"/>
                        </a:rPr>
                        <a:t>Oil spots</a:t>
                      </a:r>
                    </a:p>
                    <a:p>
                      <a:pPr marL="285750" lvl="0" indent="-285750">
                        <a:buFont typeface="Courier New" panose="02070309020205020404" pitchFamily="49" charset="0"/>
                        <a:buChar char="o"/>
                      </a:pPr>
                      <a:r>
                        <a:rPr lang="en-US" sz="1200" b="0" dirty="0">
                          <a:latin typeface="Arial" panose="020B0604020202020204" pitchFamily="34" charset="0"/>
                          <a:cs typeface="Arial" panose="020B0604020202020204" pitchFamily="34" charset="0"/>
                        </a:rPr>
                        <a:t>Painless detachment of the nail from the nail bed (onycholysis)</a:t>
                      </a:r>
                    </a:p>
                    <a:p>
                      <a:pPr marL="285750" lvl="0" indent="-285750">
                        <a:buFont typeface="Courier New" panose="02070309020205020404" pitchFamily="49" charset="0"/>
                        <a:buChar char="o"/>
                      </a:pPr>
                      <a:r>
                        <a:rPr lang="en-US" sz="1200" b="0" dirty="0">
                          <a:latin typeface="Arial" panose="020B0604020202020204" pitchFamily="34" charset="0"/>
                          <a:cs typeface="Arial" panose="020B0604020202020204" pitchFamily="34" charset="0"/>
                        </a:rPr>
                        <a:t>Scaling under the nail (subungual hyperkeratosis)</a:t>
                      </a:r>
                    </a:p>
                    <a:p>
                      <a:pPr marL="285750" lvl="0" indent="-285750">
                        <a:buFont typeface="Courier New" panose="02070309020205020404" pitchFamily="49" charset="0"/>
                        <a:buChar char="o"/>
                      </a:pPr>
                      <a:r>
                        <a:rPr lang="en-US" sz="1200" b="0" dirty="0">
                          <a:latin typeface="Arial" panose="020B0604020202020204" pitchFamily="34" charset="0"/>
                          <a:cs typeface="Arial" panose="020B0604020202020204" pitchFamily="34" charset="0"/>
                        </a:rPr>
                        <a:t>Longitudinal black streaks underneath the nail (splinter hemorrhages) </a:t>
                      </a:r>
                    </a:p>
                  </a:txBody>
                  <a:tcPr>
                    <a:solidFill>
                      <a:schemeClr val="accent4">
                        <a:lumMod val="20000"/>
                        <a:lumOff val="80000"/>
                      </a:schemeClr>
                    </a:solidFill>
                  </a:tcPr>
                </a:tc>
                <a:extLst>
                  <a:ext uri="{0D108BD9-81ED-4DB2-BD59-A6C34878D82A}">
                    <a16:rowId xmlns:a16="http://schemas.microsoft.com/office/drawing/2014/main" val="2892432432"/>
                  </a:ext>
                </a:extLst>
              </a:tr>
            </a:tbl>
          </a:graphicData>
        </a:graphic>
      </p:graphicFrame>
      <p:pic>
        <p:nvPicPr>
          <p:cNvPr id="35" name="Picture 34" descr="Nail_Slide13.png">
            <a:extLst>
              <a:ext uri="{FF2B5EF4-FFF2-40B4-BE49-F238E27FC236}">
                <a16:creationId xmlns:a16="http://schemas.microsoft.com/office/drawing/2014/main" id="{1E1D89D6-CE85-9F4D-98DE-FC0F7B43C16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52660" y="2643955"/>
            <a:ext cx="2720336" cy="1713801"/>
          </a:xfrm>
          <a:prstGeom prst="rect">
            <a:avLst/>
          </a:prstGeom>
        </p:spPr>
      </p:pic>
      <p:sp>
        <p:nvSpPr>
          <p:cNvPr id="36" name="Subtitle 2">
            <a:extLst>
              <a:ext uri="{FF2B5EF4-FFF2-40B4-BE49-F238E27FC236}">
                <a16:creationId xmlns:a16="http://schemas.microsoft.com/office/drawing/2014/main" id="{FC1B5DE9-BD92-FA48-808C-B1B22015A250}"/>
              </a:ext>
            </a:extLst>
          </p:cNvPr>
          <p:cNvSpPr txBox="1">
            <a:spLocks/>
          </p:cNvSpPr>
          <p:nvPr/>
        </p:nvSpPr>
        <p:spPr>
          <a:xfrm>
            <a:off x="5223225" y="2303876"/>
            <a:ext cx="1241816" cy="340079"/>
          </a:xfrm>
          <a:prstGeom prst="rect">
            <a:avLst/>
          </a:prstGeom>
        </p:spPr>
        <p:txBody>
          <a:bodyPr vert="horz" lIns="0" tIns="0" rIns="0" bIns="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1100" dirty="0">
                <a:solidFill>
                  <a:schemeClr val="tx1">
                    <a:lumMod val="65000"/>
                    <a:lumOff val="35000"/>
                  </a:schemeClr>
                </a:solidFill>
                <a:latin typeface="Arial" panose="020B0604020202020204" pitchFamily="34" charset="0"/>
                <a:cs typeface="Arial" panose="020B0604020202020204" pitchFamily="34" charset="0"/>
              </a:rPr>
              <a:t>White area at the base of the nail</a:t>
            </a:r>
          </a:p>
        </p:txBody>
      </p:sp>
      <p:sp>
        <p:nvSpPr>
          <p:cNvPr id="37" name="Subtitle 2">
            <a:extLst>
              <a:ext uri="{FF2B5EF4-FFF2-40B4-BE49-F238E27FC236}">
                <a16:creationId xmlns:a16="http://schemas.microsoft.com/office/drawing/2014/main" id="{6A4F383D-5585-264A-815B-41B8A06FFBBB}"/>
              </a:ext>
            </a:extLst>
          </p:cNvPr>
          <p:cNvSpPr txBox="1">
            <a:spLocks/>
          </p:cNvSpPr>
          <p:nvPr/>
        </p:nvSpPr>
        <p:spPr>
          <a:xfrm>
            <a:off x="4674723" y="2767313"/>
            <a:ext cx="1241817" cy="543962"/>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1100" dirty="0">
                <a:solidFill>
                  <a:schemeClr val="tx1">
                    <a:lumMod val="65000"/>
                    <a:lumOff val="35000"/>
                  </a:schemeClr>
                </a:solidFill>
                <a:latin typeface="Arial" panose="020B0604020202020204" pitchFamily="34" charset="0"/>
                <a:cs typeface="Arial" panose="020B0604020202020204" pitchFamily="34" charset="0"/>
              </a:rPr>
              <a:t>Nail plate</a:t>
            </a:r>
          </a:p>
        </p:txBody>
      </p:sp>
      <p:cxnSp>
        <p:nvCxnSpPr>
          <p:cNvPr id="38" name="Elbow Connector 37">
            <a:extLst>
              <a:ext uri="{FF2B5EF4-FFF2-40B4-BE49-F238E27FC236}">
                <a16:creationId xmlns:a16="http://schemas.microsoft.com/office/drawing/2014/main" id="{809C52F8-285A-4D40-ACB4-F79B2B5EBF93}"/>
              </a:ext>
            </a:extLst>
          </p:cNvPr>
          <p:cNvCxnSpPr>
            <a:cxnSpLocks/>
          </p:cNvCxnSpPr>
          <p:nvPr/>
        </p:nvCxnSpPr>
        <p:spPr>
          <a:xfrm>
            <a:off x="6235788" y="2517052"/>
            <a:ext cx="814680" cy="455731"/>
          </a:xfrm>
          <a:prstGeom prst="bentConnector3">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9" name="Elbow Connector 38">
            <a:extLst>
              <a:ext uri="{FF2B5EF4-FFF2-40B4-BE49-F238E27FC236}">
                <a16:creationId xmlns:a16="http://schemas.microsoft.com/office/drawing/2014/main" id="{A20584CB-C0E5-DA42-92E0-ABF23B6F0BF6}"/>
              </a:ext>
            </a:extLst>
          </p:cNvPr>
          <p:cNvCxnSpPr>
            <a:cxnSpLocks/>
          </p:cNvCxnSpPr>
          <p:nvPr/>
        </p:nvCxnSpPr>
        <p:spPr>
          <a:xfrm rot="5400000">
            <a:off x="7024960" y="2688407"/>
            <a:ext cx="777650" cy="126135"/>
          </a:xfrm>
          <a:prstGeom prst="bentConnector3">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9E07E4F6-C1DC-DF42-AE39-9833E2543311}"/>
              </a:ext>
            </a:extLst>
          </p:cNvPr>
          <p:cNvCxnSpPr>
            <a:cxnSpLocks/>
          </p:cNvCxnSpPr>
          <p:nvPr/>
        </p:nvCxnSpPr>
        <p:spPr>
          <a:xfrm>
            <a:off x="5444045" y="2967148"/>
            <a:ext cx="954870" cy="0"/>
          </a:xfrm>
          <a:prstGeom prst="line">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2A965C8D-69D0-DF4D-BD4B-044A0C6A29A2}"/>
              </a:ext>
            </a:extLst>
          </p:cNvPr>
          <p:cNvCxnSpPr>
            <a:cxnSpLocks/>
          </p:cNvCxnSpPr>
          <p:nvPr/>
        </p:nvCxnSpPr>
        <p:spPr>
          <a:xfrm>
            <a:off x="6398915" y="3192376"/>
            <a:ext cx="0" cy="998624"/>
          </a:xfrm>
          <a:prstGeom prst="line">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42" name="Subtitle 2">
            <a:extLst>
              <a:ext uri="{FF2B5EF4-FFF2-40B4-BE49-F238E27FC236}">
                <a16:creationId xmlns:a16="http://schemas.microsoft.com/office/drawing/2014/main" id="{3E271750-50B0-A441-9E72-24DBC975A65B}"/>
              </a:ext>
            </a:extLst>
          </p:cNvPr>
          <p:cNvSpPr txBox="1">
            <a:spLocks/>
          </p:cNvSpPr>
          <p:nvPr/>
        </p:nvSpPr>
        <p:spPr>
          <a:xfrm>
            <a:off x="6958963" y="1995111"/>
            <a:ext cx="2185038" cy="367538"/>
          </a:xfrm>
          <a:prstGeom prst="rect">
            <a:avLst/>
          </a:prstGeom>
        </p:spPr>
        <p:txBody>
          <a:bodyPr vert="horz" lIns="0" tIns="0" rIns="0" bIns="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1100" dirty="0">
                <a:solidFill>
                  <a:schemeClr val="tx1">
                    <a:lumMod val="65000"/>
                    <a:lumOff val="35000"/>
                  </a:schemeClr>
                </a:solidFill>
                <a:latin typeface="Arial" panose="020B0604020202020204" pitchFamily="34" charset="0"/>
                <a:cs typeface="Arial" panose="020B0604020202020204" pitchFamily="34" charset="0"/>
              </a:rPr>
              <a:t>Nail matrix </a:t>
            </a:r>
            <a:br>
              <a:rPr lang="en-US" sz="1100" dirty="0">
                <a:solidFill>
                  <a:schemeClr val="tx1">
                    <a:lumMod val="65000"/>
                    <a:lumOff val="35000"/>
                  </a:schemeClr>
                </a:solidFill>
                <a:latin typeface="Arial" panose="020B0604020202020204" pitchFamily="34" charset="0"/>
                <a:cs typeface="Arial" panose="020B0604020202020204" pitchFamily="34" charset="0"/>
              </a:rPr>
            </a:br>
            <a:r>
              <a:rPr lang="en-US" sz="1100" dirty="0">
                <a:solidFill>
                  <a:schemeClr val="tx1">
                    <a:lumMod val="65000"/>
                    <a:lumOff val="35000"/>
                  </a:schemeClr>
                </a:solidFill>
                <a:latin typeface="Arial" panose="020B0604020202020204" pitchFamily="34" charset="0"/>
                <a:cs typeface="Arial" panose="020B0604020202020204" pitchFamily="34" charset="0"/>
              </a:rPr>
              <a:t>(area where nails start to grow)</a:t>
            </a:r>
          </a:p>
        </p:txBody>
      </p:sp>
      <p:sp>
        <p:nvSpPr>
          <p:cNvPr id="43" name="Subtitle 2">
            <a:extLst>
              <a:ext uri="{FF2B5EF4-FFF2-40B4-BE49-F238E27FC236}">
                <a16:creationId xmlns:a16="http://schemas.microsoft.com/office/drawing/2014/main" id="{BAC5656E-8FFD-F049-8624-90265C4A14E5}"/>
              </a:ext>
            </a:extLst>
          </p:cNvPr>
          <p:cNvSpPr txBox="1">
            <a:spLocks/>
          </p:cNvSpPr>
          <p:nvPr/>
        </p:nvSpPr>
        <p:spPr>
          <a:xfrm>
            <a:off x="5443605" y="4135100"/>
            <a:ext cx="2858042" cy="543962"/>
          </a:xfrm>
          <a:prstGeom prst="rect">
            <a:avLst/>
          </a:prstGeom>
        </p:spPr>
        <p:txBody>
          <a:bodyPr vert="horz" lIns="91440" tIns="45720" rIns="91440" bIns="45720" rtlCol="0">
            <a:norm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100">
                <a:solidFill>
                  <a:schemeClr val="tx1">
                    <a:lumMod val="65000"/>
                    <a:lumOff val="35000"/>
                  </a:schemeClr>
                </a:solidFill>
              </a:rPr>
              <a:t>Nail bed (skin beneath the nail plate)</a:t>
            </a:r>
            <a:endParaRPr lang="en-US" sz="1100" dirty="0">
              <a:solidFill>
                <a:schemeClr val="tx1">
                  <a:lumMod val="65000"/>
                  <a:lumOff val="35000"/>
                </a:schemeClr>
              </a:solidFill>
            </a:endParaRPr>
          </a:p>
        </p:txBody>
      </p:sp>
    </p:spTree>
    <p:extLst>
      <p:ext uri="{BB962C8B-B14F-4D97-AF65-F5344CB8AC3E}">
        <p14:creationId xmlns:p14="http://schemas.microsoft.com/office/powerpoint/2010/main" val="47748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US" dirty="0"/>
              <a:t>Dactylitis </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lnSpcReduction="10000"/>
          </a:bodyPr>
          <a:lstStyle/>
          <a:p>
            <a:endParaRPr lang="en-US" dirty="0"/>
          </a:p>
          <a:p>
            <a:endParaRPr lang="en-US" dirty="0"/>
          </a:p>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p:txBody>
          <a:bodyPr>
            <a:normAutofit lnSpcReduction="10000"/>
          </a:bodyPr>
          <a:lstStyle/>
          <a:p>
            <a:endParaRPr lang="en-SG" dirty="0"/>
          </a:p>
          <a:p>
            <a:r>
              <a:rPr lang="en-SG" dirty="0"/>
              <a:t>1.</a:t>
            </a:r>
            <a:r>
              <a:rPr lang="en-US" dirty="0"/>
              <a:t> </a:t>
            </a:r>
            <a:r>
              <a:rPr lang="en-MY" dirty="0"/>
              <a:t>Giannelli A. Rheumatol Ther 2019;6:5-21.</a:t>
            </a:r>
          </a:p>
          <a:p>
            <a:r>
              <a:rPr lang="en-MY" dirty="0"/>
              <a:t>2. </a:t>
            </a:r>
            <a:r>
              <a:rPr lang="en-US" dirty="0"/>
              <a:t>Gladman DD. Rheum Dis Clin N Am 2015;41:569-579.</a:t>
            </a:r>
          </a:p>
          <a:p>
            <a:endParaRPr lang="en-SG" dirty="0"/>
          </a:p>
          <a:p>
            <a:endParaRPr lang="en-SG" dirty="0"/>
          </a:p>
        </p:txBody>
      </p:sp>
      <p:sp>
        <p:nvSpPr>
          <p:cNvPr id="10" name="Content Placeholder 2">
            <a:extLst>
              <a:ext uri="{FF2B5EF4-FFF2-40B4-BE49-F238E27FC236}">
                <a16:creationId xmlns:a16="http://schemas.microsoft.com/office/drawing/2014/main" id="{79818FD8-312B-4F65-83DB-762D270C79C8}"/>
              </a:ext>
            </a:extLst>
          </p:cNvPr>
          <p:cNvSpPr txBox="1">
            <a:spLocks/>
          </p:cNvSpPr>
          <p:nvPr/>
        </p:nvSpPr>
        <p:spPr>
          <a:xfrm>
            <a:off x="341322" y="1079522"/>
            <a:ext cx="5010084" cy="398299"/>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0"/>
              </a:spcAft>
            </a:pPr>
            <a:r>
              <a:rPr lang="en-US" dirty="0"/>
              <a:t>Dactylitis (“sausage digits”)</a:t>
            </a:r>
            <a:r>
              <a:rPr lang="en-US" baseline="30000" dirty="0"/>
              <a:t>1 </a:t>
            </a:r>
            <a:r>
              <a:rPr lang="en-US" dirty="0"/>
              <a:t>is inflammation of a whole digit.</a:t>
            </a:r>
            <a:r>
              <a:rPr lang="en-US" baseline="30000" dirty="0"/>
              <a:t>2</a:t>
            </a:r>
            <a:endParaRPr lang="en-US" dirty="0"/>
          </a:p>
          <a:p>
            <a:pPr>
              <a:spcAft>
                <a:spcPts val="0"/>
              </a:spcAft>
            </a:pPr>
            <a:r>
              <a:rPr lang="en-US" dirty="0"/>
              <a:t>It affects 50% of patients with PsA.</a:t>
            </a:r>
            <a:r>
              <a:rPr lang="en-US" baseline="30000" dirty="0"/>
              <a:t>1,2</a:t>
            </a:r>
          </a:p>
          <a:p>
            <a:pPr>
              <a:spcAft>
                <a:spcPts val="0"/>
              </a:spcAft>
            </a:pPr>
            <a:r>
              <a:rPr lang="en-US" dirty="0"/>
              <a:t>It may appear before other clinical manifestations of PsA.</a:t>
            </a:r>
            <a:r>
              <a:rPr lang="en-US" baseline="30000" dirty="0"/>
              <a:t>1</a:t>
            </a:r>
            <a:endParaRPr lang="en-US" dirty="0"/>
          </a:p>
          <a:p>
            <a:pPr>
              <a:spcAft>
                <a:spcPts val="0"/>
              </a:spcAft>
            </a:pPr>
            <a:r>
              <a:rPr lang="en-US" dirty="0"/>
              <a:t>It is more common </a:t>
            </a:r>
          </a:p>
          <a:p>
            <a:pPr lvl="1">
              <a:spcAft>
                <a:spcPts val="0"/>
              </a:spcAft>
              <a:buFont typeface="Courier New" panose="02070309020205020404" pitchFamily="49" charset="0"/>
              <a:buChar char="o"/>
            </a:pPr>
            <a:r>
              <a:rPr lang="en-US" dirty="0"/>
              <a:t>in toes than fingers.</a:t>
            </a:r>
            <a:r>
              <a:rPr lang="en-US" baseline="30000" dirty="0"/>
              <a:t>1,2</a:t>
            </a:r>
          </a:p>
          <a:p>
            <a:pPr lvl="1">
              <a:spcAft>
                <a:spcPts val="0"/>
              </a:spcAft>
              <a:buFont typeface="Courier New" panose="02070309020205020404" pitchFamily="49" charset="0"/>
              <a:buChar char="o"/>
            </a:pPr>
            <a:r>
              <a:rPr lang="en-US" dirty="0"/>
              <a:t>in the right side than the left side.</a:t>
            </a:r>
            <a:r>
              <a:rPr lang="en-US" baseline="30000" dirty="0"/>
              <a:t>1</a:t>
            </a:r>
          </a:p>
          <a:p>
            <a:pPr>
              <a:spcAft>
                <a:spcPts val="0"/>
              </a:spcAft>
            </a:pPr>
            <a:r>
              <a:rPr lang="en-US" dirty="0"/>
              <a:t>Clinical manifestations of dactylitis:</a:t>
            </a:r>
            <a:r>
              <a:rPr lang="en-US" baseline="30000" dirty="0"/>
              <a:t>1</a:t>
            </a:r>
            <a:endParaRPr lang="en-US" dirty="0"/>
          </a:p>
          <a:p>
            <a:pPr lvl="1">
              <a:spcAft>
                <a:spcPts val="0"/>
              </a:spcAft>
              <a:buFont typeface="Courier New" panose="02070309020205020404" pitchFamily="49" charset="0"/>
              <a:buChar char="o"/>
            </a:pPr>
            <a:r>
              <a:rPr lang="en-SG" dirty="0"/>
              <a:t>Swelling and pain along the flexor tendons, and restricted movement.</a:t>
            </a:r>
          </a:p>
          <a:p>
            <a:pPr lvl="1">
              <a:spcAft>
                <a:spcPts val="0"/>
              </a:spcAft>
              <a:buFont typeface="Courier New" panose="02070309020205020404" pitchFamily="49" charset="0"/>
              <a:buChar char="o"/>
            </a:pPr>
            <a:r>
              <a:rPr lang="en-US" dirty="0"/>
              <a:t>Occurs asymmetrically.</a:t>
            </a:r>
          </a:p>
          <a:p>
            <a:pPr lvl="1">
              <a:spcAft>
                <a:spcPts val="0"/>
              </a:spcAft>
              <a:buFont typeface="Courier New" panose="02070309020205020404" pitchFamily="49" charset="0"/>
              <a:buChar char="o"/>
            </a:pPr>
            <a:r>
              <a:rPr lang="en-SG" dirty="0"/>
              <a:t>Swelling of an entire digit. It can also affect the palm and the bursae in the wrist.</a:t>
            </a:r>
          </a:p>
          <a:p>
            <a:pPr lvl="1">
              <a:spcAft>
                <a:spcPts val="0"/>
              </a:spcAft>
              <a:buFont typeface="Courier New" panose="02070309020205020404" pitchFamily="49" charset="0"/>
              <a:buChar char="o"/>
            </a:pPr>
            <a:r>
              <a:rPr lang="en-SG" dirty="0"/>
              <a:t>Acute </a:t>
            </a:r>
            <a:r>
              <a:rPr lang="en-US" dirty="0"/>
              <a:t>dactylitis: Swollen, hot, erythemic, painful digit.</a:t>
            </a:r>
          </a:p>
          <a:p>
            <a:pPr lvl="1">
              <a:spcAft>
                <a:spcPts val="0"/>
              </a:spcAft>
              <a:buFont typeface="Courier New" panose="02070309020205020404" pitchFamily="49" charset="0"/>
              <a:buChar char="o"/>
            </a:pPr>
            <a:r>
              <a:rPr lang="en-US" dirty="0"/>
              <a:t>Chronic dactylitis: Swelling without inflammation.</a:t>
            </a:r>
          </a:p>
          <a:p>
            <a:pPr>
              <a:spcAft>
                <a:spcPts val="0"/>
              </a:spcAft>
            </a:pPr>
            <a:r>
              <a:rPr lang="en-US" dirty="0"/>
              <a:t>Dactylitis can have multiple recurrences in the same digit.</a:t>
            </a:r>
            <a:r>
              <a:rPr lang="en-US" baseline="30000" dirty="0"/>
              <a:t>1</a:t>
            </a:r>
          </a:p>
          <a:p>
            <a:pPr>
              <a:spcAft>
                <a:spcPts val="0"/>
              </a:spcAft>
            </a:pPr>
            <a:r>
              <a:rPr lang="en-US" dirty="0"/>
              <a:t>It is likely to cause erosive joint damage.</a:t>
            </a:r>
            <a:r>
              <a:rPr lang="en-US" baseline="30000" dirty="0"/>
              <a:t>1</a:t>
            </a:r>
            <a:endParaRPr lang="en-US" dirty="0"/>
          </a:p>
          <a:p>
            <a:pPr lvl="1">
              <a:spcAft>
                <a:spcPts val="0"/>
              </a:spcAft>
              <a:buFont typeface="Courier New" panose="02070309020205020404" pitchFamily="49" charset="0"/>
              <a:buChar char="o"/>
            </a:pPr>
            <a:endParaRPr lang="en-SG" dirty="0"/>
          </a:p>
        </p:txBody>
      </p:sp>
      <p:graphicFrame>
        <p:nvGraphicFramePr>
          <p:cNvPr id="7" name="Diagram 6">
            <a:extLst>
              <a:ext uri="{FF2B5EF4-FFF2-40B4-BE49-F238E27FC236}">
                <a16:creationId xmlns:a16="http://schemas.microsoft.com/office/drawing/2014/main" id="{D579C266-BCEC-1A48-BAAD-906E39A6DF17}"/>
              </a:ext>
            </a:extLst>
          </p:cNvPr>
          <p:cNvGraphicFramePr/>
          <p:nvPr>
            <p:extLst>
              <p:ext uri="{D42A27DB-BD31-4B8C-83A1-F6EECF244321}">
                <p14:modId xmlns:p14="http://schemas.microsoft.com/office/powerpoint/2010/main" val="1913682846"/>
              </p:ext>
            </p:extLst>
          </p:nvPr>
        </p:nvGraphicFramePr>
        <p:xfrm>
          <a:off x="4584931" y="1417549"/>
          <a:ext cx="5010084" cy="3094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Placeholder 3">
            <a:extLst>
              <a:ext uri="{FF2B5EF4-FFF2-40B4-BE49-F238E27FC236}">
                <a16:creationId xmlns:a16="http://schemas.microsoft.com/office/drawing/2014/main" id="{45818289-D33E-5444-82A4-F799581A1458}"/>
              </a:ext>
            </a:extLst>
          </p:cNvPr>
          <p:cNvSpPr txBox="1">
            <a:spLocks/>
          </p:cNvSpPr>
          <p:nvPr/>
        </p:nvSpPr>
        <p:spPr>
          <a:xfrm>
            <a:off x="6000910" y="3638129"/>
            <a:ext cx="2178125"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 courtesy of Professor Tsen-Fang Tsai</a:t>
            </a:r>
          </a:p>
        </p:txBody>
      </p:sp>
    </p:spTree>
    <p:extLst>
      <p:ext uri="{BB962C8B-B14F-4D97-AF65-F5344CB8AC3E}">
        <p14:creationId xmlns:p14="http://schemas.microsoft.com/office/powerpoint/2010/main" val="4192602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US" dirty="0"/>
              <a:t>Enthesitis</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p:txBody>
          <a:bodyPr>
            <a:normAutofit lnSpcReduction="10000"/>
          </a:bodyPr>
          <a:lstStyle/>
          <a:p>
            <a:endParaRPr lang="en-SG" dirty="0"/>
          </a:p>
          <a:p>
            <a:r>
              <a:rPr lang="en-SG" dirty="0"/>
              <a:t>1.</a:t>
            </a:r>
            <a:r>
              <a:rPr lang="en-US" dirty="0"/>
              <a:t> </a:t>
            </a:r>
            <a:r>
              <a:rPr lang="en-MY" dirty="0"/>
              <a:t>Gladman DD. Rheum Dis Clin N Am 2015;41:569-579.</a:t>
            </a:r>
          </a:p>
          <a:p>
            <a:r>
              <a:rPr lang="en-MY" dirty="0"/>
              <a:t>2. Giannelli A. Rheumatol Ther 2019;6:5-21.</a:t>
            </a:r>
          </a:p>
          <a:p>
            <a:endParaRPr lang="en-MY" dirty="0"/>
          </a:p>
          <a:p>
            <a:endParaRPr lang="en-SG" dirty="0"/>
          </a:p>
          <a:p>
            <a:endParaRPr lang="en-SG" dirty="0"/>
          </a:p>
        </p:txBody>
      </p:sp>
      <p:sp>
        <p:nvSpPr>
          <p:cNvPr id="10" name="Content Placeholder 2">
            <a:extLst>
              <a:ext uri="{FF2B5EF4-FFF2-40B4-BE49-F238E27FC236}">
                <a16:creationId xmlns:a16="http://schemas.microsoft.com/office/drawing/2014/main" id="{79818FD8-312B-4F65-83DB-762D270C79C8}"/>
              </a:ext>
            </a:extLst>
          </p:cNvPr>
          <p:cNvSpPr txBox="1">
            <a:spLocks/>
          </p:cNvSpPr>
          <p:nvPr/>
        </p:nvSpPr>
        <p:spPr>
          <a:xfrm>
            <a:off x="515851" y="1040107"/>
            <a:ext cx="4767349" cy="555989"/>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0"/>
              </a:spcAft>
            </a:pPr>
            <a:r>
              <a:rPr lang="en-US" dirty="0"/>
              <a:t>Majority of patients with PsA may not have enthesitis at initial presentation,</a:t>
            </a:r>
            <a:r>
              <a:rPr lang="en-US" baseline="30000" dirty="0"/>
              <a:t>1</a:t>
            </a:r>
            <a:r>
              <a:rPr lang="en-US" dirty="0"/>
              <a:t> but may experience it at some point in their disease course.</a:t>
            </a:r>
            <a:r>
              <a:rPr lang="en-US" baseline="30000" dirty="0"/>
              <a:t>1,2</a:t>
            </a:r>
          </a:p>
          <a:p>
            <a:pPr>
              <a:spcAft>
                <a:spcPts val="0"/>
              </a:spcAft>
            </a:pPr>
            <a:r>
              <a:rPr lang="en-US" dirty="0">
                <a:solidFill>
                  <a:srgbClr val="000000"/>
                </a:solidFill>
                <a:ea typeface="Calibri" panose="020F0502020204030204" pitchFamily="34" charset="0"/>
              </a:rPr>
              <a:t>Enthesitis is inflammation that occurs at the </a:t>
            </a:r>
            <a:r>
              <a:rPr lang="en-US" dirty="0"/>
              <a:t>entheses (the area where tendons or ligaments insert into the bone).</a:t>
            </a:r>
            <a:r>
              <a:rPr lang="en-US" dirty="0">
                <a:solidFill>
                  <a:srgbClr val="000000"/>
                </a:solidFill>
                <a:ea typeface="Calibri" panose="020F0502020204030204" pitchFamily="34" charset="0"/>
              </a:rPr>
              <a:t>  </a:t>
            </a:r>
          </a:p>
          <a:p>
            <a:pPr>
              <a:spcAft>
                <a:spcPts val="0"/>
              </a:spcAft>
            </a:pPr>
            <a:r>
              <a:rPr lang="en-US" dirty="0">
                <a:solidFill>
                  <a:srgbClr val="000000"/>
                </a:solidFill>
              </a:rPr>
              <a:t>Common body areas affected are:</a:t>
            </a:r>
            <a:r>
              <a:rPr lang="en-US" baseline="30000" dirty="0">
                <a:solidFill>
                  <a:srgbClr val="000000"/>
                </a:solidFill>
              </a:rPr>
              <a:t>2</a:t>
            </a:r>
            <a:endParaRPr lang="en-US" dirty="0">
              <a:solidFill>
                <a:srgbClr val="000000"/>
              </a:solidFill>
            </a:endParaRPr>
          </a:p>
          <a:p>
            <a:pPr lvl="1">
              <a:spcAft>
                <a:spcPts val="0"/>
              </a:spcAft>
              <a:buFont typeface="Courier New" panose="02070309020205020404" pitchFamily="49" charset="0"/>
              <a:buChar char="o"/>
            </a:pPr>
            <a:r>
              <a:rPr lang="en-US" dirty="0"/>
              <a:t>Insertion sites of the plantar fascia and Achilles tendons.</a:t>
            </a:r>
          </a:p>
          <a:p>
            <a:pPr lvl="1">
              <a:spcAft>
                <a:spcPts val="0"/>
              </a:spcAft>
              <a:buFont typeface="Courier New" panose="02070309020205020404" pitchFamily="49" charset="0"/>
              <a:buChar char="o"/>
            </a:pPr>
            <a:r>
              <a:rPr lang="en-US" dirty="0"/>
              <a:t>Ligamentous attachments to the spine, pelvis, and ribs.</a:t>
            </a:r>
            <a:endParaRPr lang="en-US" baseline="30000" dirty="0"/>
          </a:p>
          <a:p>
            <a:r>
              <a:rPr lang="en-US" dirty="0"/>
              <a:t>Symptoms of enthesitis include:</a:t>
            </a:r>
            <a:r>
              <a:rPr lang="en-US" baseline="30000" dirty="0"/>
              <a:t>2</a:t>
            </a:r>
            <a:endParaRPr lang="en-US" dirty="0"/>
          </a:p>
          <a:p>
            <a:pPr lvl="1">
              <a:buFont typeface="Courier New" panose="02070309020205020404" pitchFamily="49" charset="0"/>
              <a:buChar char="o"/>
            </a:pPr>
            <a:r>
              <a:rPr lang="en-US" dirty="0"/>
              <a:t>Soreness/pain at entheses</a:t>
            </a:r>
          </a:p>
          <a:p>
            <a:pPr lvl="1">
              <a:buFont typeface="Courier New" panose="02070309020205020404" pitchFamily="49" charset="0"/>
              <a:buChar char="o"/>
            </a:pPr>
            <a:r>
              <a:rPr lang="en-US" dirty="0"/>
              <a:t>Redness and swelling at insertion sites.</a:t>
            </a:r>
          </a:p>
          <a:p>
            <a:r>
              <a:rPr lang="en-US" dirty="0"/>
              <a:t>It is more common in lower than upper extremities.</a:t>
            </a:r>
            <a:r>
              <a:rPr lang="en-US" baseline="30000" dirty="0"/>
              <a:t>2</a:t>
            </a:r>
          </a:p>
          <a:p>
            <a:r>
              <a:rPr lang="en-US" dirty="0"/>
              <a:t>It usually only affects 1-2 body sites at a time.</a:t>
            </a:r>
            <a:r>
              <a:rPr lang="en-US" baseline="30000" dirty="0"/>
              <a:t>2</a:t>
            </a:r>
            <a:endParaRPr lang="en-US" dirty="0"/>
          </a:p>
          <a:p>
            <a:endParaRPr lang="en-SG" dirty="0"/>
          </a:p>
        </p:txBody>
      </p:sp>
      <p:graphicFrame>
        <p:nvGraphicFramePr>
          <p:cNvPr id="7" name="Diagram 6">
            <a:extLst>
              <a:ext uri="{FF2B5EF4-FFF2-40B4-BE49-F238E27FC236}">
                <a16:creationId xmlns:a16="http://schemas.microsoft.com/office/drawing/2014/main" id="{2D4BA1B9-3B15-F14D-BDE9-A6B45F397BFE}"/>
              </a:ext>
            </a:extLst>
          </p:cNvPr>
          <p:cNvGraphicFramePr/>
          <p:nvPr>
            <p:extLst>
              <p:ext uri="{D42A27DB-BD31-4B8C-83A1-F6EECF244321}">
                <p14:modId xmlns:p14="http://schemas.microsoft.com/office/powerpoint/2010/main" val="3316379541"/>
              </p:ext>
            </p:extLst>
          </p:nvPr>
        </p:nvGraphicFramePr>
        <p:xfrm>
          <a:off x="5361272" y="1040107"/>
          <a:ext cx="3715351" cy="19720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Placeholder 3">
            <a:extLst>
              <a:ext uri="{FF2B5EF4-FFF2-40B4-BE49-F238E27FC236}">
                <a16:creationId xmlns:a16="http://schemas.microsoft.com/office/drawing/2014/main" id="{7A6885DB-1B4E-CF4A-B9FB-1336B498F13D}"/>
              </a:ext>
            </a:extLst>
          </p:cNvPr>
          <p:cNvSpPr txBox="1">
            <a:spLocks/>
          </p:cNvSpPr>
          <p:nvPr/>
        </p:nvSpPr>
        <p:spPr>
          <a:xfrm>
            <a:off x="6158760" y="2643686"/>
            <a:ext cx="2178125"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 courtesy of Professor Kishimoto Mitsumasa</a:t>
            </a:r>
          </a:p>
        </p:txBody>
      </p:sp>
      <p:pic>
        <p:nvPicPr>
          <p:cNvPr id="3" name="Picture 2">
            <a:extLst>
              <a:ext uri="{FF2B5EF4-FFF2-40B4-BE49-F238E27FC236}">
                <a16:creationId xmlns:a16="http://schemas.microsoft.com/office/drawing/2014/main" id="{47450A2E-741D-B64F-9EAF-4647082AC305}"/>
              </a:ext>
            </a:extLst>
          </p:cNvPr>
          <p:cNvPicPr>
            <a:picLocks noChangeAspect="1"/>
          </p:cNvPicPr>
          <p:nvPr/>
        </p:nvPicPr>
        <p:blipFill>
          <a:blip r:embed="rId8"/>
          <a:stretch>
            <a:fillRect/>
          </a:stretch>
        </p:blipFill>
        <p:spPr>
          <a:xfrm>
            <a:off x="6011347" y="3031351"/>
            <a:ext cx="2178125" cy="1253557"/>
          </a:xfrm>
          <a:prstGeom prst="rect">
            <a:avLst/>
          </a:prstGeom>
        </p:spPr>
      </p:pic>
      <p:grpSp>
        <p:nvGrpSpPr>
          <p:cNvPr id="9" name="Group 8">
            <a:extLst>
              <a:ext uri="{FF2B5EF4-FFF2-40B4-BE49-F238E27FC236}">
                <a16:creationId xmlns:a16="http://schemas.microsoft.com/office/drawing/2014/main" id="{AA986CCD-E9CB-4D4D-AC35-CEC35AFE77AF}"/>
              </a:ext>
            </a:extLst>
          </p:cNvPr>
          <p:cNvGrpSpPr/>
          <p:nvPr/>
        </p:nvGrpSpPr>
        <p:grpSpPr>
          <a:xfrm>
            <a:off x="8183789" y="3220410"/>
            <a:ext cx="1057503" cy="476613"/>
            <a:chOff x="481262" y="1337631"/>
            <a:chExt cx="2771347" cy="268658"/>
          </a:xfrm>
        </p:grpSpPr>
        <p:sp>
          <p:nvSpPr>
            <p:cNvPr id="11" name="Rectangle 10">
              <a:extLst>
                <a:ext uri="{FF2B5EF4-FFF2-40B4-BE49-F238E27FC236}">
                  <a16:creationId xmlns:a16="http://schemas.microsoft.com/office/drawing/2014/main" id="{603B06C0-2A63-BA40-A2AA-54A7B7E3FDFC}"/>
                </a:ext>
              </a:extLst>
            </p:cNvPr>
            <p:cNvSpPr/>
            <p:nvPr/>
          </p:nvSpPr>
          <p:spPr>
            <a:xfrm>
              <a:off x="481262" y="1337631"/>
              <a:ext cx="2771347" cy="26865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TextBox 11">
              <a:extLst>
                <a:ext uri="{FF2B5EF4-FFF2-40B4-BE49-F238E27FC236}">
                  <a16:creationId xmlns:a16="http://schemas.microsoft.com/office/drawing/2014/main" id="{F65F37B3-BAE0-694B-9A56-A76393D886CF}"/>
                </a:ext>
              </a:extLst>
            </p:cNvPr>
            <p:cNvSpPr txBox="1"/>
            <p:nvPr/>
          </p:nvSpPr>
          <p:spPr>
            <a:xfrm>
              <a:off x="481262" y="1337631"/>
              <a:ext cx="2771347" cy="26865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9568" tIns="99568" rIns="99568" bIns="0" numCol="1" spcCol="1270" anchor="t" anchorCtr="0">
              <a:noAutofit/>
            </a:bodyPr>
            <a:lstStyle/>
            <a:p>
              <a:pPr lvl="0" algn="ctr" defTabSz="622300">
                <a:lnSpc>
                  <a:spcPct val="90000"/>
                </a:lnSpc>
                <a:spcBef>
                  <a:spcPct val="0"/>
                </a:spcBef>
                <a:spcAft>
                  <a:spcPct val="35000"/>
                </a:spcAft>
              </a:pPr>
              <a:r>
                <a:rPr lang="en-US" sz="1200" dirty="0">
                  <a:solidFill>
                    <a:schemeClr val="tx1"/>
                  </a:solidFill>
                  <a:latin typeface="Arial" panose="020B0604020202020204" pitchFamily="34" charset="0"/>
                  <a:cs typeface="Arial" panose="020B0604020202020204" pitchFamily="34" charset="0"/>
                </a:rPr>
                <a:t>Plantar fascia</a:t>
              </a:r>
            </a:p>
            <a:p>
              <a:pPr lvl="0" algn="ctr" defTabSz="622300">
                <a:lnSpc>
                  <a:spcPct val="90000"/>
                </a:lnSpc>
                <a:spcBef>
                  <a:spcPct val="0"/>
                </a:spcBef>
                <a:spcAft>
                  <a:spcPct val="35000"/>
                </a:spcAft>
              </a:pPr>
              <a:r>
                <a:rPr lang="en-US" dirty="0"/>
                <a:t> (ligament that connects the heel to the front of the foot.</a:t>
              </a:r>
              <a:endParaRPr lang="en-US" sz="1200" kern="1200" dirty="0">
                <a:latin typeface="Arial" panose="020B0604020202020204" pitchFamily="34" charset="0"/>
                <a:cs typeface="Arial" panose="020B0604020202020204" pitchFamily="34" charset="0"/>
              </a:endParaRPr>
            </a:p>
          </p:txBody>
        </p:sp>
      </p:grpSp>
      <p:cxnSp>
        <p:nvCxnSpPr>
          <p:cNvPr id="13" name="Straight Arrow Connector 12">
            <a:extLst>
              <a:ext uri="{FF2B5EF4-FFF2-40B4-BE49-F238E27FC236}">
                <a16:creationId xmlns:a16="http://schemas.microsoft.com/office/drawing/2014/main" id="{F3055BF5-0520-A549-95D5-BFE11665A05A}"/>
              </a:ext>
            </a:extLst>
          </p:cNvPr>
          <p:cNvCxnSpPr>
            <a:cxnSpLocks/>
          </p:cNvCxnSpPr>
          <p:nvPr/>
        </p:nvCxnSpPr>
        <p:spPr>
          <a:xfrm flipH="1">
            <a:off x="7426079" y="3522836"/>
            <a:ext cx="607799" cy="1736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9F41DB4-F200-1642-90EE-211F7EDA6F87}"/>
              </a:ext>
            </a:extLst>
          </p:cNvPr>
          <p:cNvCxnSpPr>
            <a:cxnSpLocks/>
          </p:cNvCxnSpPr>
          <p:nvPr/>
        </p:nvCxnSpPr>
        <p:spPr>
          <a:xfrm flipH="1">
            <a:off x="6670869" y="3522836"/>
            <a:ext cx="1815213" cy="8682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4339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US" dirty="0">
                <a:ea typeface="Times New Roman" panose="02020603050405020304" pitchFamily="18" charset="0"/>
              </a:rPr>
              <a:t>Fatigue</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p:txBody>
          <a:bodyPr>
            <a:noAutofit/>
          </a:bodyPr>
          <a:lstStyle/>
          <a:p>
            <a:endParaRPr lang="en-SG" dirty="0"/>
          </a:p>
          <a:p>
            <a:r>
              <a:rPr lang="en-SG" dirty="0"/>
              <a:t>1. </a:t>
            </a:r>
            <a:r>
              <a:rPr lang="en-US" dirty="0"/>
              <a:t>Bagel J, et al. Am J Clin Dermatol 2018;19(6):839-852.</a:t>
            </a:r>
          </a:p>
          <a:p>
            <a:r>
              <a:rPr lang="en-US" dirty="0"/>
              <a:t>2. Krajewska-Włodarczyk M, et al. Reumatologia 2017;55(3):125-130. </a:t>
            </a:r>
          </a:p>
          <a:p>
            <a:endParaRPr lang="en-US" dirty="0"/>
          </a:p>
          <a:p>
            <a:endParaRPr lang="en-SG" dirty="0"/>
          </a:p>
        </p:txBody>
      </p:sp>
      <p:sp>
        <p:nvSpPr>
          <p:cNvPr id="10" name="Content Placeholder 2">
            <a:extLst>
              <a:ext uri="{FF2B5EF4-FFF2-40B4-BE49-F238E27FC236}">
                <a16:creationId xmlns:a16="http://schemas.microsoft.com/office/drawing/2014/main" id="{79818FD8-312B-4F65-83DB-762D270C79C8}"/>
              </a:ext>
            </a:extLst>
          </p:cNvPr>
          <p:cNvSpPr txBox="1">
            <a:spLocks/>
          </p:cNvSpPr>
          <p:nvPr/>
        </p:nvSpPr>
        <p:spPr>
          <a:xfrm>
            <a:off x="515852" y="1396946"/>
            <a:ext cx="4050192" cy="398299"/>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0"/>
              </a:spcAft>
            </a:pPr>
            <a:r>
              <a:rPr lang="en-US" dirty="0"/>
              <a:t>Patients with PsA may report being fatigued.</a:t>
            </a:r>
            <a:r>
              <a:rPr lang="en-US" baseline="30000" dirty="0"/>
              <a:t>1,2</a:t>
            </a:r>
          </a:p>
          <a:p>
            <a:pPr lvl="1">
              <a:spcAft>
                <a:spcPts val="0"/>
              </a:spcAft>
              <a:buFont typeface="Courier New" panose="02070309020205020404" pitchFamily="49" charset="0"/>
              <a:buChar char="o"/>
            </a:pPr>
            <a:r>
              <a:rPr lang="en-US" dirty="0"/>
              <a:t>This includes exhaustion as well as reduced physical and mental ability.</a:t>
            </a:r>
            <a:r>
              <a:rPr lang="en-US" baseline="30000" dirty="0"/>
              <a:t>2</a:t>
            </a:r>
            <a:endParaRPr lang="en-US" dirty="0"/>
          </a:p>
          <a:p>
            <a:pPr lvl="1">
              <a:spcAft>
                <a:spcPts val="0"/>
              </a:spcAft>
              <a:buFont typeface="Courier New" panose="02070309020205020404" pitchFamily="49" charset="0"/>
              <a:buChar char="o"/>
            </a:pPr>
            <a:r>
              <a:rPr lang="en-US" dirty="0"/>
              <a:t>Fatigue is the second most common complaint among patients with PsA after pain.</a:t>
            </a:r>
            <a:r>
              <a:rPr lang="en-US" baseline="30000" dirty="0"/>
              <a:t>2</a:t>
            </a:r>
            <a:endParaRPr lang="en-US" dirty="0"/>
          </a:p>
          <a:p>
            <a:pPr lvl="1">
              <a:spcAft>
                <a:spcPts val="0"/>
              </a:spcAft>
              <a:buFont typeface="Courier New" panose="02070309020205020404" pitchFamily="49" charset="0"/>
              <a:buChar char="o"/>
            </a:pPr>
            <a:r>
              <a:rPr lang="en-US" dirty="0"/>
              <a:t>About 30% of the patients may have severe fatigue.</a:t>
            </a:r>
            <a:r>
              <a:rPr lang="en-US" baseline="30000" dirty="0"/>
              <a:t>2</a:t>
            </a:r>
            <a:endParaRPr lang="en-US" dirty="0"/>
          </a:p>
          <a:p>
            <a:pPr lvl="1">
              <a:spcAft>
                <a:spcPts val="0"/>
              </a:spcAft>
              <a:buFont typeface="Courier New" panose="02070309020205020404" pitchFamily="49" charset="0"/>
              <a:buChar char="o"/>
            </a:pPr>
            <a:r>
              <a:rPr lang="en-US" dirty="0"/>
              <a:t>Patients with psoriasis with severe fatigue have a higher risk of developing PsA.</a:t>
            </a:r>
            <a:r>
              <a:rPr lang="en-US" baseline="30000" dirty="0"/>
              <a:t>2</a:t>
            </a:r>
            <a:endParaRPr lang="en-US" dirty="0"/>
          </a:p>
          <a:p>
            <a:pPr marL="0" indent="0">
              <a:spcAft>
                <a:spcPts val="0"/>
              </a:spcAft>
              <a:buNone/>
            </a:pPr>
            <a:endParaRPr lang="en-US" dirty="0"/>
          </a:p>
          <a:p>
            <a:pPr>
              <a:spcAft>
                <a:spcPts val="0"/>
              </a:spcAft>
            </a:pPr>
            <a:endParaRPr lang="en-SG" dirty="0"/>
          </a:p>
        </p:txBody>
      </p:sp>
      <p:graphicFrame>
        <p:nvGraphicFramePr>
          <p:cNvPr id="9" name="Diagram 8">
            <a:extLst>
              <a:ext uri="{FF2B5EF4-FFF2-40B4-BE49-F238E27FC236}">
                <a16:creationId xmlns:a16="http://schemas.microsoft.com/office/drawing/2014/main" id="{201C5C5A-59E4-F442-BFB8-D05B58BC06A1}"/>
              </a:ext>
            </a:extLst>
          </p:cNvPr>
          <p:cNvGraphicFramePr/>
          <p:nvPr>
            <p:extLst>
              <p:ext uri="{D42A27DB-BD31-4B8C-83A1-F6EECF244321}">
                <p14:modId xmlns:p14="http://schemas.microsoft.com/office/powerpoint/2010/main" val="4144603448"/>
              </p:ext>
            </p:extLst>
          </p:nvPr>
        </p:nvGraphicFramePr>
        <p:xfrm>
          <a:off x="5334645" y="1596095"/>
          <a:ext cx="3441032" cy="2823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027506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SG" dirty="0"/>
              <a:t>PsA diagnosis and assessment</a:t>
            </a:r>
            <a:r>
              <a:rPr lang="en-SG" baseline="30000" dirty="0"/>
              <a:t>1-4</a:t>
            </a:r>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754739"/>
            <a:ext cx="4050192" cy="387665"/>
          </a:xfrm>
        </p:spPr>
        <p:txBody>
          <a:bodyPr>
            <a:normAutofit/>
          </a:bodyPr>
          <a:lstStyle/>
          <a:p>
            <a:r>
              <a:rPr lang="en-US" dirty="0"/>
              <a:t>CRP, C-reactive protein; ESR, erythrocyte sedimentation rate; MRI, magnetic resonance imaging; MSUS, musculoskeletal ultrasound</a:t>
            </a:r>
            <a:r>
              <a:rPr lang="en-US" b="1" dirty="0"/>
              <a:t>; </a:t>
            </a:r>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24570" y="4282083"/>
            <a:ext cx="4029441" cy="388457"/>
          </a:xfrm>
        </p:spPr>
        <p:txBody>
          <a:bodyPr>
            <a:noAutofit/>
          </a:bodyPr>
          <a:lstStyle/>
          <a:p>
            <a:pPr lvl="0" defTabSz="914400">
              <a:buClrTx/>
              <a:defRPr/>
            </a:pPr>
            <a:endParaRPr lang="en-SG" dirty="0"/>
          </a:p>
          <a:p>
            <a:pPr lvl="0" defTabSz="914400">
              <a:buClrTx/>
              <a:defRPr/>
            </a:pPr>
            <a:endParaRPr lang="en-SG" dirty="0"/>
          </a:p>
          <a:p>
            <a:pPr lvl="0" defTabSz="914400">
              <a:buClrTx/>
              <a:defRPr/>
            </a:pPr>
            <a:r>
              <a:rPr lang="en-SG" dirty="0"/>
              <a:t>1. </a:t>
            </a:r>
            <a:r>
              <a:rPr lang="en-MY" dirty="0"/>
              <a:t>Giannelli A. Rheumatol Ther 2019;6:5-21.</a:t>
            </a:r>
          </a:p>
          <a:p>
            <a:pPr lvl="0" defTabSz="914400">
              <a:buClrTx/>
              <a:defRPr/>
            </a:pPr>
            <a:r>
              <a:rPr lang="en-MY" dirty="0"/>
              <a:t>2. </a:t>
            </a:r>
            <a:r>
              <a:rPr lang="en-US" dirty="0"/>
              <a:t>Ritchlin CT, et al.  N Engl J Med 2017;376(10):957-970. .</a:t>
            </a:r>
          </a:p>
          <a:p>
            <a:pPr defTabSz="914400">
              <a:buClrTx/>
              <a:defRPr/>
            </a:pPr>
            <a:r>
              <a:rPr lang="en-US" dirty="0"/>
              <a:t>3. GRAPPA. Psoriatic Arthritis Pocket Guide. Available at:  </a:t>
            </a:r>
            <a:r>
              <a:rPr lang="en-US" dirty="0">
                <a:hlinkClick r:id="rId3"/>
              </a:rPr>
              <a:t>https://psa.guidelinecentral.com/psoriatic-arthritis-pocket-guide/</a:t>
            </a:r>
            <a:r>
              <a:rPr lang="en-US" dirty="0"/>
              <a:t> Accessed 10 July 2020.</a:t>
            </a:r>
          </a:p>
          <a:p>
            <a:pPr defTabSz="914400">
              <a:buClrTx/>
              <a:defRPr/>
            </a:pPr>
            <a:r>
              <a:rPr lang="en-US" dirty="0"/>
              <a:t>4. Punzi L, et al. Reumatismo 2007;59 Suppl 1:52-55.  </a:t>
            </a:r>
          </a:p>
          <a:p>
            <a:endParaRPr lang="en-SG" dirty="0"/>
          </a:p>
          <a:p>
            <a:endParaRPr lang="en-SG" dirty="0"/>
          </a:p>
        </p:txBody>
      </p:sp>
      <p:graphicFrame>
        <p:nvGraphicFramePr>
          <p:cNvPr id="6" name="Diagram 5">
            <a:extLst>
              <a:ext uri="{FF2B5EF4-FFF2-40B4-BE49-F238E27FC236}">
                <a16:creationId xmlns:a16="http://schemas.microsoft.com/office/drawing/2014/main" id="{9717781F-AC8A-874D-830E-AC3D82AF8FCC}"/>
              </a:ext>
            </a:extLst>
          </p:cNvPr>
          <p:cNvGraphicFramePr/>
          <p:nvPr>
            <p:extLst>
              <p:ext uri="{D42A27DB-BD31-4B8C-83A1-F6EECF244321}">
                <p14:modId xmlns:p14="http://schemas.microsoft.com/office/powerpoint/2010/main" val="3278969676"/>
              </p:ext>
            </p:extLst>
          </p:nvPr>
        </p:nvGraphicFramePr>
        <p:xfrm>
          <a:off x="1327615" y="1099776"/>
          <a:ext cx="7515921" cy="32868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 Placeholder 3">
            <a:extLst>
              <a:ext uri="{FF2B5EF4-FFF2-40B4-BE49-F238E27FC236}">
                <a16:creationId xmlns:a16="http://schemas.microsoft.com/office/drawing/2014/main" id="{C9CDBA68-9104-6446-BB2D-68D7B1EEF76C}"/>
              </a:ext>
            </a:extLst>
          </p:cNvPr>
          <p:cNvSpPr txBox="1">
            <a:spLocks/>
          </p:cNvSpPr>
          <p:nvPr/>
        </p:nvSpPr>
        <p:spPr>
          <a:xfrm>
            <a:off x="150967" y="4508424"/>
            <a:ext cx="4878265" cy="246770"/>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000" dirty="0"/>
              <a:t>*These methods are not applicable for nurses (Advanced practice)</a:t>
            </a:r>
          </a:p>
        </p:txBody>
      </p:sp>
      <p:sp>
        <p:nvSpPr>
          <p:cNvPr id="13" name="Rectangle 12">
            <a:extLst>
              <a:ext uri="{FF2B5EF4-FFF2-40B4-BE49-F238E27FC236}">
                <a16:creationId xmlns:a16="http://schemas.microsoft.com/office/drawing/2014/main" id="{DF3C366E-5CF9-9048-931B-4D69FC556501}"/>
              </a:ext>
            </a:extLst>
          </p:cNvPr>
          <p:cNvSpPr/>
          <p:nvPr/>
        </p:nvSpPr>
        <p:spPr>
          <a:xfrm>
            <a:off x="351450" y="1099776"/>
            <a:ext cx="8546240" cy="1703355"/>
          </a:xfrm>
          <a:prstGeom prst="rect">
            <a:avLst/>
          </a:prstGeom>
          <a:solidFill>
            <a:schemeClr val="accent1">
              <a:alpha val="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Arial" panose="020B0604020202020204" pitchFamily="34" charset="0"/>
                <a:cs typeface="Arial" panose="020B0604020202020204" pitchFamily="34" charset="0"/>
              </a:rPr>
              <a:t>MAIN </a:t>
            </a:r>
          </a:p>
          <a:p>
            <a:r>
              <a:rPr lang="en-GB" sz="1400" b="1" dirty="0">
                <a:solidFill>
                  <a:schemeClr val="tx1"/>
                </a:solidFill>
                <a:latin typeface="Arial" panose="020B0604020202020204" pitchFamily="34" charset="0"/>
                <a:cs typeface="Arial" panose="020B0604020202020204" pitchFamily="34" charset="0"/>
              </a:rPr>
              <a:t>ASSESSMENTS</a:t>
            </a:r>
          </a:p>
        </p:txBody>
      </p:sp>
      <p:sp>
        <p:nvSpPr>
          <p:cNvPr id="14" name="Rectangle 13">
            <a:extLst>
              <a:ext uri="{FF2B5EF4-FFF2-40B4-BE49-F238E27FC236}">
                <a16:creationId xmlns:a16="http://schemas.microsoft.com/office/drawing/2014/main" id="{9FC7C5C5-496B-FA43-86AB-C43BA4AF7224}"/>
              </a:ext>
            </a:extLst>
          </p:cNvPr>
          <p:cNvSpPr/>
          <p:nvPr/>
        </p:nvSpPr>
        <p:spPr>
          <a:xfrm>
            <a:off x="311811" y="2809836"/>
            <a:ext cx="8546240" cy="1703355"/>
          </a:xfrm>
          <a:prstGeom prst="rect">
            <a:avLst/>
          </a:prstGeom>
          <a:solidFill>
            <a:schemeClr val="accent1">
              <a:alpha val="2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Arial" panose="020B0604020202020204" pitchFamily="34" charset="0"/>
                <a:cs typeface="Arial" panose="020B0604020202020204" pitchFamily="34" charset="0"/>
              </a:rPr>
              <a:t>SUPPLEMENTARY</a:t>
            </a:r>
          </a:p>
          <a:p>
            <a:r>
              <a:rPr lang="en-GB" sz="1400" b="1" dirty="0">
                <a:solidFill>
                  <a:schemeClr val="tx1"/>
                </a:solidFill>
                <a:latin typeface="Arial" panose="020B0604020202020204" pitchFamily="34" charset="0"/>
                <a:cs typeface="Arial" panose="020B0604020202020204" pitchFamily="34" charset="0"/>
              </a:rPr>
              <a:t>ASSESSMENTS</a:t>
            </a:r>
          </a:p>
        </p:txBody>
      </p:sp>
      <p:sp>
        <p:nvSpPr>
          <p:cNvPr id="10" name="Rectangle 9">
            <a:extLst>
              <a:ext uri="{FF2B5EF4-FFF2-40B4-BE49-F238E27FC236}">
                <a16:creationId xmlns:a16="http://schemas.microsoft.com/office/drawing/2014/main" id="{7379BC96-9A9D-2344-8CA7-F81F78A7D5A2}"/>
              </a:ext>
            </a:extLst>
          </p:cNvPr>
          <p:cNvSpPr/>
          <p:nvPr/>
        </p:nvSpPr>
        <p:spPr>
          <a:xfrm>
            <a:off x="4580016" y="2011108"/>
            <a:ext cx="1459054" cy="200055"/>
          </a:xfrm>
          <a:prstGeom prst="rect">
            <a:avLst/>
          </a:prstGeom>
        </p:spPr>
        <p:txBody>
          <a:bodyPr wrap="none">
            <a:spAutoFit/>
          </a:bodyPr>
          <a:lstStyle/>
          <a:p>
            <a:pPr algn="ctr"/>
            <a:r>
              <a:rPr lang="en-US" sz="700" dirty="0">
                <a:latin typeface="Arial" panose="020B0604020202020204" pitchFamily="34" charset="0"/>
                <a:cs typeface="Arial" panose="020B0604020202020204" pitchFamily="34" charset="0"/>
              </a:rPr>
              <a:t>Photo courtesy of Gladys Kwok </a:t>
            </a:r>
          </a:p>
        </p:txBody>
      </p:sp>
    </p:spTree>
    <p:extLst>
      <p:ext uri="{BB962C8B-B14F-4D97-AF65-F5344CB8AC3E}">
        <p14:creationId xmlns:p14="http://schemas.microsoft.com/office/powerpoint/2010/main" val="1169091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US" sz="2400" dirty="0"/>
              <a:t>Patient history and family background</a:t>
            </a:r>
            <a:endParaRPr lang="en-GB" sz="24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NSAID, nonsteroidal anti-inflammatory drug; 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p:txBody>
          <a:bodyPr>
            <a:noAutofit/>
          </a:bodyPr>
          <a:lstStyle/>
          <a:p>
            <a:pPr lvl="0" defTabSz="914400">
              <a:buClrTx/>
              <a:defRPr/>
            </a:pPr>
            <a:r>
              <a:rPr lang="en-SG" dirty="0"/>
              <a:t>1. </a:t>
            </a:r>
            <a:r>
              <a:rPr lang="en-MY" dirty="0"/>
              <a:t>Giannelli A. Rheumatol Ther 2019;6:5-21.</a:t>
            </a:r>
          </a:p>
          <a:p>
            <a:pPr lvl="0" defTabSz="914400">
              <a:buClrTx/>
              <a:defRPr/>
            </a:pPr>
            <a:r>
              <a:rPr lang="en-MY" dirty="0"/>
              <a:t>2. </a:t>
            </a:r>
            <a:r>
              <a:rPr lang="en-US" dirty="0"/>
              <a:t>Ritchlin CT, et al. N Engl J Med 2017;376(10):957-970. </a:t>
            </a:r>
            <a:endParaRPr lang="en-SG" dirty="0"/>
          </a:p>
          <a:p>
            <a:endParaRPr lang="en-SG" dirty="0"/>
          </a:p>
        </p:txBody>
      </p:sp>
      <p:sp>
        <p:nvSpPr>
          <p:cNvPr id="10" name="Content Placeholder 2">
            <a:extLst>
              <a:ext uri="{FF2B5EF4-FFF2-40B4-BE49-F238E27FC236}">
                <a16:creationId xmlns:a16="http://schemas.microsoft.com/office/drawing/2014/main" id="{79818FD8-312B-4F65-83DB-762D270C79C8}"/>
              </a:ext>
            </a:extLst>
          </p:cNvPr>
          <p:cNvSpPr txBox="1">
            <a:spLocks/>
          </p:cNvSpPr>
          <p:nvPr/>
        </p:nvSpPr>
        <p:spPr>
          <a:xfrm>
            <a:off x="515851" y="1464996"/>
            <a:ext cx="5101937" cy="398299"/>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A person with a parent or sibling with PsA is 49 times more likely to have PsA than the general population.</a:t>
            </a:r>
            <a:r>
              <a:rPr lang="en-US" baseline="30000" dirty="0"/>
              <a:t>1</a:t>
            </a:r>
            <a:r>
              <a:rPr lang="en-US" dirty="0"/>
              <a:t>  </a:t>
            </a:r>
          </a:p>
          <a:p>
            <a:r>
              <a:rPr lang="en-US" dirty="0"/>
              <a:t>PsA diagnosis should be considered if any of the following is present:</a:t>
            </a:r>
            <a:r>
              <a:rPr lang="en-US" baseline="30000" dirty="0"/>
              <a:t>1,2</a:t>
            </a:r>
            <a:endParaRPr lang="en-US" dirty="0"/>
          </a:p>
          <a:p>
            <a:pPr lvl="1">
              <a:buFont typeface="Courier New" panose="02070309020205020404" pitchFamily="49" charset="0"/>
              <a:buChar char="o"/>
            </a:pPr>
            <a:r>
              <a:rPr lang="en-US" dirty="0"/>
              <a:t>Personal or family history of psoriasis</a:t>
            </a:r>
          </a:p>
          <a:p>
            <a:pPr lvl="1">
              <a:buFont typeface="Courier New" panose="02070309020205020404" pitchFamily="49" charset="0"/>
              <a:buChar char="o"/>
            </a:pPr>
            <a:r>
              <a:rPr lang="en-US" dirty="0"/>
              <a:t>Personal history of dactylitis</a:t>
            </a:r>
          </a:p>
          <a:p>
            <a:pPr lvl="1">
              <a:buFont typeface="Courier New" panose="02070309020205020404" pitchFamily="49" charset="0"/>
              <a:buChar char="o"/>
            </a:pPr>
            <a:r>
              <a:rPr lang="en-US" dirty="0"/>
              <a:t>Family history of PsA</a:t>
            </a:r>
          </a:p>
          <a:p>
            <a:pPr lvl="1">
              <a:buFont typeface="Courier New" panose="02070309020205020404" pitchFamily="49" charset="0"/>
              <a:buChar char="o"/>
            </a:pPr>
            <a:r>
              <a:rPr lang="en-US" dirty="0"/>
              <a:t>Family history of other autoimmune diseases</a:t>
            </a:r>
          </a:p>
          <a:p>
            <a:pPr lvl="1">
              <a:buFont typeface="Courier New" panose="02070309020205020404" pitchFamily="49" charset="0"/>
              <a:buChar char="o"/>
            </a:pPr>
            <a:r>
              <a:rPr lang="en-US" dirty="0"/>
              <a:t>Personal history of failed arthritis treatment (e.g. NSAID, acetaminophen)</a:t>
            </a:r>
          </a:p>
          <a:p>
            <a:pPr lvl="1">
              <a:buFont typeface="Courier New" panose="02070309020205020404" pitchFamily="49" charset="0"/>
              <a:buChar char="o"/>
            </a:pPr>
            <a:r>
              <a:rPr lang="en-US" dirty="0"/>
              <a:t>Arthritis without a history of trauma.</a:t>
            </a:r>
          </a:p>
        </p:txBody>
      </p:sp>
      <p:graphicFrame>
        <p:nvGraphicFramePr>
          <p:cNvPr id="6" name="Diagram 5">
            <a:extLst>
              <a:ext uri="{FF2B5EF4-FFF2-40B4-BE49-F238E27FC236}">
                <a16:creationId xmlns:a16="http://schemas.microsoft.com/office/drawing/2014/main" id="{31687AC6-3E3D-4A49-89AF-39E061683A1A}"/>
              </a:ext>
            </a:extLst>
          </p:cNvPr>
          <p:cNvGraphicFramePr/>
          <p:nvPr>
            <p:extLst>
              <p:ext uri="{D42A27DB-BD31-4B8C-83A1-F6EECF244321}">
                <p14:modId xmlns:p14="http://schemas.microsoft.com/office/powerpoint/2010/main" val="3823368251"/>
              </p:ext>
            </p:extLst>
          </p:nvPr>
        </p:nvGraphicFramePr>
        <p:xfrm>
          <a:off x="4779818" y="1440970"/>
          <a:ext cx="4260273" cy="31718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17087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pPr lvl="0"/>
            <a:r>
              <a:rPr lang="en-MY" dirty="0"/>
              <a:t>Physical examination</a:t>
            </a:r>
            <a:endParaRPr lang="en-US"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endParaRPr lang="en-US" dirty="0"/>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p:txBody>
          <a:bodyPr>
            <a:normAutofit/>
          </a:bodyPr>
          <a:lstStyle/>
          <a:p>
            <a:pPr defTabSz="914400">
              <a:buClrTx/>
              <a:defRPr/>
            </a:pPr>
            <a:r>
              <a:rPr lang="en-MY" dirty="0"/>
              <a:t>1. </a:t>
            </a:r>
            <a:r>
              <a:rPr lang="en-US" dirty="0"/>
              <a:t>Ritchlin CT, et al. N Engl J Med 2017;376(10):957-970. </a:t>
            </a:r>
            <a:endParaRPr lang="en-SG" dirty="0"/>
          </a:p>
          <a:p>
            <a:pPr lvl="0" defTabSz="914400">
              <a:buClrTx/>
              <a:defRPr/>
            </a:pPr>
            <a:r>
              <a:rPr lang="en-MY" dirty="0"/>
              <a:t>2. Giannelli A. Rheumatol Ther 2019;6:5-21.</a:t>
            </a:r>
          </a:p>
          <a:p>
            <a:endParaRPr lang="en-SG" dirty="0"/>
          </a:p>
        </p:txBody>
      </p:sp>
      <p:sp>
        <p:nvSpPr>
          <p:cNvPr id="10" name="Content Placeholder 2">
            <a:extLst>
              <a:ext uri="{FF2B5EF4-FFF2-40B4-BE49-F238E27FC236}">
                <a16:creationId xmlns:a16="http://schemas.microsoft.com/office/drawing/2014/main" id="{79818FD8-312B-4F65-83DB-762D270C79C8}"/>
              </a:ext>
            </a:extLst>
          </p:cNvPr>
          <p:cNvSpPr txBox="1">
            <a:spLocks/>
          </p:cNvSpPr>
          <p:nvPr/>
        </p:nvSpPr>
        <p:spPr>
          <a:xfrm>
            <a:off x="423230" y="1542473"/>
            <a:ext cx="4885370" cy="398299"/>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0"/>
              </a:spcAft>
            </a:pPr>
            <a:r>
              <a:rPr lang="en-US" dirty="0"/>
              <a:t>Patients with psoriasis should be asked if they experience joint pain or morning stiffness.</a:t>
            </a:r>
            <a:r>
              <a:rPr lang="en-US" baseline="30000" dirty="0"/>
              <a:t>1</a:t>
            </a:r>
          </a:p>
          <a:p>
            <a:pPr>
              <a:spcAft>
                <a:spcPts val="0"/>
              </a:spcAft>
            </a:pPr>
            <a:r>
              <a:rPr lang="en-US" dirty="0"/>
              <a:t>Patients should be examined for the following:</a:t>
            </a:r>
            <a:r>
              <a:rPr lang="en-US" baseline="30000" dirty="0"/>
              <a:t>1,2</a:t>
            </a:r>
            <a:endParaRPr lang="en-US" dirty="0"/>
          </a:p>
          <a:p>
            <a:pPr lvl="1">
              <a:spcAft>
                <a:spcPts val="0"/>
              </a:spcAft>
              <a:buFont typeface="Courier New" panose="02070309020205020404" pitchFamily="49" charset="0"/>
              <a:buChar char="o"/>
            </a:pPr>
            <a:r>
              <a:rPr lang="en-US" dirty="0"/>
              <a:t>Psoriatic skin lesions and/or scalp psoriasis</a:t>
            </a:r>
          </a:p>
          <a:p>
            <a:pPr lvl="1">
              <a:spcAft>
                <a:spcPts val="0"/>
              </a:spcAft>
              <a:buFont typeface="Courier New" panose="02070309020205020404" pitchFamily="49" charset="0"/>
              <a:buChar char="o"/>
            </a:pPr>
            <a:r>
              <a:rPr lang="en-US" dirty="0"/>
              <a:t>Peripheral arthritis and axial disease</a:t>
            </a:r>
          </a:p>
          <a:p>
            <a:pPr lvl="1">
              <a:spcAft>
                <a:spcPts val="0"/>
              </a:spcAft>
              <a:buFont typeface="Courier New" panose="02070309020205020404" pitchFamily="49" charset="0"/>
              <a:buChar char="o"/>
            </a:pPr>
            <a:r>
              <a:rPr lang="en-US" dirty="0"/>
              <a:t>Nail dystrophy (e.g. onycholysis, pitting, or hyperkeratosis)</a:t>
            </a:r>
          </a:p>
          <a:p>
            <a:pPr lvl="1">
              <a:spcAft>
                <a:spcPts val="0"/>
              </a:spcAft>
              <a:buFont typeface="Courier New" panose="02070309020205020404" pitchFamily="49" charset="0"/>
              <a:buChar char="o"/>
            </a:pPr>
            <a:r>
              <a:rPr lang="en-US" dirty="0"/>
              <a:t>Dactylitis (Swelling of an entire digit)</a:t>
            </a:r>
          </a:p>
          <a:p>
            <a:pPr lvl="1">
              <a:spcAft>
                <a:spcPts val="0"/>
              </a:spcAft>
              <a:buFont typeface="Courier New" panose="02070309020205020404" pitchFamily="49" charset="0"/>
              <a:buChar char="o"/>
            </a:pPr>
            <a:r>
              <a:rPr lang="en-US" dirty="0"/>
              <a:t>Enthesitis</a:t>
            </a:r>
          </a:p>
          <a:p>
            <a:pPr lvl="1">
              <a:spcAft>
                <a:spcPts val="0"/>
              </a:spcAft>
              <a:buFont typeface="Courier New" panose="02070309020205020404" pitchFamily="49" charset="0"/>
              <a:buChar char="o"/>
            </a:pPr>
            <a:r>
              <a:rPr lang="en-US" dirty="0"/>
              <a:t>Spinal range of motion and pain </a:t>
            </a:r>
          </a:p>
          <a:p>
            <a:pPr lvl="2">
              <a:spcAft>
                <a:spcPts val="0"/>
              </a:spcAft>
              <a:buFont typeface="System Font Regular"/>
              <a:buChar char="−"/>
            </a:pPr>
            <a:r>
              <a:rPr lang="en-US" sz="1400" dirty="0"/>
              <a:t>This, however, is the least important initial examination, as patients with limited spinal mobility are already at an advanced stage of the disease (radiographic disease progression</a:t>
            </a:r>
            <a:r>
              <a:rPr lang="en-US" sz="1400" baseline="30000" dirty="0"/>
              <a:t>2</a:t>
            </a:r>
            <a:r>
              <a:rPr lang="en-US" sz="1400" dirty="0"/>
              <a:t>).</a:t>
            </a:r>
          </a:p>
          <a:p>
            <a:pPr lvl="1">
              <a:spcAft>
                <a:spcPts val="0"/>
              </a:spcAft>
              <a:buFont typeface="Courier New" panose="02070309020205020404" pitchFamily="49" charset="0"/>
              <a:buChar char="o"/>
            </a:pPr>
            <a:endParaRPr lang="en-US" dirty="0"/>
          </a:p>
          <a:p>
            <a:pPr marL="342900" lvl="1" indent="0">
              <a:spcAft>
                <a:spcPts val="0"/>
              </a:spcAft>
              <a:buNone/>
            </a:pPr>
            <a:endParaRPr lang="en-US" dirty="0"/>
          </a:p>
          <a:p>
            <a:pPr marL="0" indent="0">
              <a:spcAft>
                <a:spcPts val="0"/>
              </a:spcAft>
              <a:buNone/>
            </a:pPr>
            <a:endParaRPr lang="en-US" dirty="0"/>
          </a:p>
          <a:p>
            <a:pPr>
              <a:spcAft>
                <a:spcPts val="0"/>
              </a:spcAft>
            </a:pPr>
            <a:endParaRPr lang="en-SG" dirty="0"/>
          </a:p>
        </p:txBody>
      </p:sp>
      <p:graphicFrame>
        <p:nvGraphicFramePr>
          <p:cNvPr id="6" name="Diagram 5">
            <a:extLst>
              <a:ext uri="{FF2B5EF4-FFF2-40B4-BE49-F238E27FC236}">
                <a16:creationId xmlns:a16="http://schemas.microsoft.com/office/drawing/2014/main" id="{72551B8D-637D-AB41-86CD-B75FC802CF6F}"/>
              </a:ext>
            </a:extLst>
          </p:cNvPr>
          <p:cNvGraphicFramePr/>
          <p:nvPr>
            <p:extLst>
              <p:ext uri="{D42A27DB-BD31-4B8C-83A1-F6EECF244321}">
                <p14:modId xmlns:p14="http://schemas.microsoft.com/office/powerpoint/2010/main" val="3515744463"/>
              </p:ext>
            </p:extLst>
          </p:nvPr>
        </p:nvGraphicFramePr>
        <p:xfrm>
          <a:off x="5053900" y="1448294"/>
          <a:ext cx="4414164" cy="30303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66E37DD7-FA6E-6645-88A0-A1956D965C4B}"/>
              </a:ext>
            </a:extLst>
          </p:cNvPr>
          <p:cNvSpPr/>
          <p:nvPr/>
        </p:nvSpPr>
        <p:spPr>
          <a:xfrm>
            <a:off x="6531456" y="3918509"/>
            <a:ext cx="1459054" cy="200055"/>
          </a:xfrm>
          <a:prstGeom prst="rect">
            <a:avLst/>
          </a:prstGeom>
        </p:spPr>
        <p:txBody>
          <a:bodyPr wrap="none">
            <a:spAutoFit/>
          </a:bodyPr>
          <a:lstStyle/>
          <a:p>
            <a:pPr algn="ctr"/>
            <a:r>
              <a:rPr lang="en-US" sz="700" dirty="0">
                <a:latin typeface="Arial" panose="020B0604020202020204" pitchFamily="34" charset="0"/>
                <a:cs typeface="Arial" panose="020B0604020202020204" pitchFamily="34" charset="0"/>
              </a:rPr>
              <a:t>Photo courtesy of Gladys Kwok </a:t>
            </a:r>
          </a:p>
        </p:txBody>
      </p:sp>
      <p:grpSp>
        <p:nvGrpSpPr>
          <p:cNvPr id="11" name="Group 10">
            <a:extLst>
              <a:ext uri="{FF2B5EF4-FFF2-40B4-BE49-F238E27FC236}">
                <a16:creationId xmlns:a16="http://schemas.microsoft.com/office/drawing/2014/main" id="{EBA39C9A-DC7B-C24A-8385-827A6D4A45AA}"/>
              </a:ext>
            </a:extLst>
          </p:cNvPr>
          <p:cNvGrpSpPr/>
          <p:nvPr/>
        </p:nvGrpSpPr>
        <p:grpSpPr>
          <a:xfrm>
            <a:off x="5053900" y="4104001"/>
            <a:ext cx="3922281" cy="201875"/>
            <a:chOff x="1550789" y="2627817"/>
            <a:chExt cx="3922281" cy="201875"/>
          </a:xfrm>
        </p:grpSpPr>
        <p:sp>
          <p:nvSpPr>
            <p:cNvPr id="12" name="Rectangle 11">
              <a:extLst>
                <a:ext uri="{FF2B5EF4-FFF2-40B4-BE49-F238E27FC236}">
                  <a16:creationId xmlns:a16="http://schemas.microsoft.com/office/drawing/2014/main" id="{0DBD2A7C-9EF5-D942-ACA6-3A5DA6E61778}"/>
                </a:ext>
              </a:extLst>
            </p:cNvPr>
            <p:cNvSpPr/>
            <p:nvPr/>
          </p:nvSpPr>
          <p:spPr>
            <a:xfrm>
              <a:off x="1550789" y="2642380"/>
              <a:ext cx="3430399" cy="18731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TextBox 12">
              <a:extLst>
                <a:ext uri="{FF2B5EF4-FFF2-40B4-BE49-F238E27FC236}">
                  <a16:creationId xmlns:a16="http://schemas.microsoft.com/office/drawing/2014/main" id="{1755D1BB-69A0-F949-ABD5-D00F2C80AAA5}"/>
                </a:ext>
              </a:extLst>
            </p:cNvPr>
            <p:cNvSpPr txBox="1"/>
            <p:nvPr/>
          </p:nvSpPr>
          <p:spPr>
            <a:xfrm>
              <a:off x="2042671" y="2627817"/>
              <a:ext cx="3430399" cy="18731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9568" tIns="99568" rIns="99568" bIns="0" numCol="1" spcCol="1270" anchor="t" anchorCtr="0">
              <a:noAutofit/>
            </a:bodyPr>
            <a:lstStyle/>
            <a:p>
              <a:pPr lvl="0" algn="ctr" defTabSz="622300">
                <a:lnSpc>
                  <a:spcPct val="90000"/>
                </a:lnSpc>
                <a:spcBef>
                  <a:spcPct val="0"/>
                </a:spcBef>
                <a:spcAft>
                  <a:spcPct val="35000"/>
                </a:spcAft>
              </a:pPr>
              <a:r>
                <a:rPr lang="en-US" sz="1400" dirty="0">
                  <a:solidFill>
                    <a:schemeClr val="tx1"/>
                  </a:solidFill>
                  <a:latin typeface="Arial" panose="020B0604020202020204" pitchFamily="34" charset="0"/>
                  <a:cs typeface="Arial" panose="020B0604020202020204" pitchFamily="34" charset="0"/>
                </a:rPr>
                <a:t>Onycholysis</a:t>
              </a:r>
              <a:endParaRPr lang="en-US" sz="1400" kern="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149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cap="all" dirty="0"/>
              <a:t>MODULE: Psoriatic arthritis</a:t>
            </a:r>
          </a:p>
        </p:txBody>
      </p:sp>
      <p:sp>
        <p:nvSpPr>
          <p:cNvPr id="5" name="Subtitle 4">
            <a:extLst>
              <a:ext uri="{FF2B5EF4-FFF2-40B4-BE49-F238E27FC236}">
                <a16:creationId xmlns:a16="http://schemas.microsoft.com/office/drawing/2014/main" id="{4D8B36A6-4862-4372-A7F2-83BA4218317C}"/>
              </a:ext>
            </a:extLst>
          </p:cNvPr>
          <p:cNvSpPr>
            <a:spLocks noGrp="1"/>
          </p:cNvSpPr>
          <p:nvPr>
            <p:ph type="subTitle" idx="1"/>
          </p:nvPr>
        </p:nvSpPr>
        <p:spPr/>
        <p:txBody>
          <a:bodyPr/>
          <a:lstStyle/>
          <a:p>
            <a:endParaRPr lang="en-SG" dirty="0"/>
          </a:p>
        </p:txBody>
      </p:sp>
    </p:spTree>
    <p:extLst>
      <p:ext uri="{BB962C8B-B14F-4D97-AF65-F5344CB8AC3E}">
        <p14:creationId xmlns:p14="http://schemas.microsoft.com/office/powerpoint/2010/main" val="7126568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9E443-9772-6244-B8DC-FBBCE4575BC4}"/>
              </a:ext>
            </a:extLst>
          </p:cNvPr>
          <p:cNvSpPr>
            <a:spLocks noGrp="1"/>
          </p:cNvSpPr>
          <p:nvPr>
            <p:ph type="title"/>
          </p:nvPr>
        </p:nvSpPr>
        <p:spPr/>
        <p:txBody>
          <a:bodyPr>
            <a:normAutofit/>
          </a:bodyPr>
          <a:lstStyle/>
          <a:p>
            <a:r>
              <a:rPr lang="en-GB" dirty="0"/>
              <a:t>Physical examination of skin (psoriatic skin lesions) </a:t>
            </a:r>
            <a:r>
              <a:rPr lang="en-US" dirty="0"/>
              <a:t>(1/2)</a:t>
            </a:r>
            <a:r>
              <a:rPr lang="en-GB" dirty="0"/>
              <a:t> </a:t>
            </a:r>
          </a:p>
        </p:txBody>
      </p:sp>
      <p:sp>
        <p:nvSpPr>
          <p:cNvPr id="9" name="Rectangle 8">
            <a:extLst>
              <a:ext uri="{FF2B5EF4-FFF2-40B4-BE49-F238E27FC236}">
                <a16:creationId xmlns:a16="http://schemas.microsoft.com/office/drawing/2014/main" id="{457BF939-9731-A048-92F6-DEA7AC54FFAB}"/>
              </a:ext>
            </a:extLst>
          </p:cNvPr>
          <p:cNvSpPr/>
          <p:nvPr/>
        </p:nvSpPr>
        <p:spPr>
          <a:xfrm>
            <a:off x="428737" y="1061391"/>
            <a:ext cx="5494392" cy="307777"/>
          </a:xfrm>
          <a:prstGeom prst="rect">
            <a:avLst/>
          </a:prstGeom>
        </p:spPr>
        <p:txBody>
          <a:bodyPr wrap="square">
            <a:spAutoFit/>
          </a:bodyPr>
          <a:lstStyle/>
          <a:p>
            <a:pPr lvl="0"/>
            <a:r>
              <a:rPr lang="en-US" sz="1400" dirty="0">
                <a:latin typeface="Arial" panose="020B0604020202020204" pitchFamily="34" charset="0"/>
                <a:cs typeface="Arial" panose="020B0604020202020204" pitchFamily="34" charset="0"/>
              </a:rPr>
              <a:t>Typical patterns of psoriasis </a:t>
            </a:r>
          </a:p>
        </p:txBody>
      </p:sp>
      <p:graphicFrame>
        <p:nvGraphicFramePr>
          <p:cNvPr id="3" name="Table 5">
            <a:extLst>
              <a:ext uri="{FF2B5EF4-FFF2-40B4-BE49-F238E27FC236}">
                <a16:creationId xmlns:a16="http://schemas.microsoft.com/office/drawing/2014/main" id="{C94C6FA3-DFA3-DE4E-872B-394B0B15FE37}"/>
              </a:ext>
            </a:extLst>
          </p:cNvPr>
          <p:cNvGraphicFramePr>
            <a:graphicFrameLocks noGrp="1"/>
          </p:cNvGraphicFramePr>
          <p:nvPr>
            <p:extLst>
              <p:ext uri="{D42A27DB-BD31-4B8C-83A1-F6EECF244321}">
                <p14:modId xmlns:p14="http://schemas.microsoft.com/office/powerpoint/2010/main" val="1983428286"/>
              </p:ext>
            </p:extLst>
          </p:nvPr>
        </p:nvGraphicFramePr>
        <p:xfrm>
          <a:off x="515852" y="1369169"/>
          <a:ext cx="5107026" cy="3113426"/>
        </p:xfrm>
        <a:graphic>
          <a:graphicData uri="http://schemas.openxmlformats.org/drawingml/2006/table">
            <a:tbl>
              <a:tblPr firstRow="1" bandRow="1">
                <a:tableStyleId>{5C22544A-7EE6-4342-B048-85BDC9FD1C3A}</a:tableStyleId>
              </a:tblPr>
              <a:tblGrid>
                <a:gridCol w="1631565">
                  <a:extLst>
                    <a:ext uri="{9D8B030D-6E8A-4147-A177-3AD203B41FA5}">
                      <a16:colId xmlns:a16="http://schemas.microsoft.com/office/drawing/2014/main" val="491064434"/>
                    </a:ext>
                  </a:extLst>
                </a:gridCol>
                <a:gridCol w="3475461">
                  <a:extLst>
                    <a:ext uri="{9D8B030D-6E8A-4147-A177-3AD203B41FA5}">
                      <a16:colId xmlns:a16="http://schemas.microsoft.com/office/drawing/2014/main" val="1135345567"/>
                    </a:ext>
                  </a:extLst>
                </a:gridCol>
              </a:tblGrid>
              <a:tr h="194120">
                <a:tc>
                  <a:txBody>
                    <a:bodyPr/>
                    <a:lstStyle/>
                    <a:p>
                      <a:r>
                        <a:rPr lang="en-US" sz="1200" dirty="0">
                          <a:latin typeface="Arial" panose="020B0604020202020204" pitchFamily="34" charset="0"/>
                          <a:cs typeface="Arial" panose="020B0604020202020204" pitchFamily="34" charset="0"/>
                        </a:rPr>
                        <a:t>Type of psoriasis </a:t>
                      </a:r>
                    </a:p>
                  </a:txBody>
                  <a:tcPr/>
                </a:tc>
                <a:tc>
                  <a:txBody>
                    <a:bodyPr/>
                    <a:lstStyle/>
                    <a:p>
                      <a:r>
                        <a:rPr lang="en-US" sz="1200" dirty="0">
                          <a:latin typeface="Arial" panose="020B0604020202020204" pitchFamily="34" charset="0"/>
                          <a:cs typeface="Arial" panose="020B0604020202020204" pitchFamily="34" charset="0"/>
                        </a:rPr>
                        <a:t>Details</a:t>
                      </a:r>
                    </a:p>
                  </a:txBody>
                  <a:tcPr/>
                </a:tc>
                <a:extLst>
                  <a:ext uri="{0D108BD9-81ED-4DB2-BD59-A6C34878D82A}">
                    <a16:rowId xmlns:a16="http://schemas.microsoft.com/office/drawing/2014/main" val="284601086"/>
                  </a:ext>
                </a:extLst>
              </a:tr>
              <a:tr h="323533">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latin typeface="Arial" panose="020B0604020202020204" pitchFamily="34" charset="0"/>
                          <a:cs typeface="Arial" panose="020B0604020202020204" pitchFamily="34" charset="0"/>
                        </a:rPr>
                        <a:t>Plaque psoriasis </a:t>
                      </a:r>
                    </a:p>
                  </a:txBody>
                  <a:tcP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u="none" dirty="0">
                          <a:latin typeface="Arial" panose="020B0604020202020204" pitchFamily="34" charset="0"/>
                          <a:cs typeface="Arial" panose="020B0604020202020204" pitchFamily="34" charset="0"/>
                        </a:rPr>
                        <a:t>Thickened lesion in the skin</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u="none" dirty="0">
                          <a:latin typeface="Arial" panose="020B0604020202020204" pitchFamily="34" charset="0"/>
                          <a:cs typeface="Arial" panose="020B0604020202020204" pitchFamily="34" charset="0"/>
                        </a:rPr>
                        <a:t>Commonly affects elbows, knees and lower back</a:t>
                      </a:r>
                      <a:r>
                        <a:rPr lang="en-US" sz="1100" dirty="0">
                          <a:latin typeface="Arial" panose="020B0604020202020204" pitchFamily="34" charset="0"/>
                          <a:cs typeface="Arial" panose="020B0604020202020204" pitchFamily="34" charset="0"/>
                        </a:rPr>
                        <a:t> </a:t>
                      </a:r>
                    </a:p>
                  </a:txBody>
                  <a:tcPr/>
                </a:tc>
                <a:extLst>
                  <a:ext uri="{0D108BD9-81ED-4DB2-BD59-A6C34878D82A}">
                    <a16:rowId xmlns:a16="http://schemas.microsoft.com/office/drawing/2014/main" val="4060923549"/>
                  </a:ext>
                </a:extLst>
              </a:tr>
              <a:tr h="27878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latin typeface="Arial" panose="020B0604020202020204" pitchFamily="34" charset="0"/>
                          <a:cs typeface="Arial" panose="020B0604020202020204" pitchFamily="34" charset="0"/>
                        </a:rPr>
                        <a:t>Palmoplantar psoriasis </a:t>
                      </a:r>
                    </a:p>
                  </a:txBody>
                  <a:tcP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latin typeface="Arial" panose="020B0604020202020204" pitchFamily="34" charset="0"/>
                          <a:cs typeface="Arial" panose="020B0604020202020204" pitchFamily="34" charset="0"/>
                        </a:rPr>
                        <a:t>Affects </a:t>
                      </a:r>
                      <a:r>
                        <a:rPr lang="en-US" sz="1100" b="0" i="0" u="none" dirty="0">
                          <a:latin typeface="Arial" panose="020B0604020202020204" pitchFamily="34" charset="0"/>
                          <a:cs typeface="Arial" panose="020B0604020202020204" pitchFamily="34" charset="0"/>
                        </a:rPr>
                        <a:t>palms and soles</a:t>
                      </a:r>
                      <a:endParaRPr lang="en-US"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51922400"/>
                  </a:ext>
                </a:extLst>
              </a:tr>
              <a:tr h="19412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latin typeface="Arial" panose="020B0604020202020204" pitchFamily="34" charset="0"/>
                          <a:cs typeface="Arial" panose="020B0604020202020204" pitchFamily="34" charset="0"/>
                        </a:rPr>
                        <a:t>Guttate psoriasis </a:t>
                      </a:r>
                    </a:p>
                  </a:txBody>
                  <a:tcP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latin typeface="Arial" panose="020B0604020202020204" pitchFamily="34" charset="0"/>
                          <a:cs typeface="Arial" panose="020B0604020202020204" pitchFamily="34" charset="0"/>
                        </a:rPr>
                        <a:t>Affects </a:t>
                      </a:r>
                      <a:r>
                        <a:rPr lang="en-US" sz="1100" b="0" i="0" u="none" dirty="0">
                          <a:latin typeface="Arial" panose="020B0604020202020204" pitchFamily="34" charset="0"/>
                          <a:cs typeface="Arial" panose="020B0604020202020204" pitchFamily="34" charset="0"/>
                        </a:rPr>
                        <a:t>trunk and limbs</a:t>
                      </a:r>
                      <a:endParaRPr lang="en-US" sz="1100" dirty="0"/>
                    </a:p>
                  </a:txBody>
                  <a:tcPr/>
                </a:tc>
                <a:extLst>
                  <a:ext uri="{0D108BD9-81ED-4DB2-BD59-A6C34878D82A}">
                    <a16:rowId xmlns:a16="http://schemas.microsoft.com/office/drawing/2014/main" val="1781573057"/>
                  </a:ext>
                </a:extLst>
              </a:tr>
              <a:tr h="58236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latin typeface="Arial" panose="020B0604020202020204" pitchFamily="34" charset="0"/>
                          <a:cs typeface="Arial" panose="020B0604020202020204" pitchFamily="34" charset="0"/>
                        </a:rPr>
                        <a:t>Scalp psoriasis </a:t>
                      </a:r>
                    </a:p>
                  </a:txBody>
                  <a:tcPr/>
                </a:tc>
                <a:tc>
                  <a:txBody>
                    <a:bodyPr/>
                    <a:lstStyle/>
                    <a:p>
                      <a: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latin typeface="Arial" panose="020B0604020202020204" pitchFamily="34" charset="0"/>
                          <a:cs typeface="Arial" panose="020B0604020202020204" pitchFamily="34" charset="0"/>
                        </a:rPr>
                        <a:t>Affects single or multiple areas on the scalp or entire scalp.</a:t>
                      </a:r>
                    </a:p>
                    <a:p>
                      <a: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latin typeface="Arial" panose="020B0604020202020204" pitchFamily="34" charset="0"/>
                          <a:cs typeface="Arial" panose="020B0604020202020204" pitchFamily="34" charset="0"/>
                        </a:rPr>
                        <a:t>Can also occur on the forehead, back of the neck, or behind and inside the ears.</a:t>
                      </a:r>
                    </a:p>
                  </a:txBody>
                  <a:tcPr/>
                </a:tc>
                <a:extLst>
                  <a:ext uri="{0D108BD9-81ED-4DB2-BD59-A6C34878D82A}">
                    <a16:rowId xmlns:a16="http://schemas.microsoft.com/office/drawing/2014/main" val="799173075"/>
                  </a:ext>
                </a:extLst>
              </a:tr>
              <a:tr h="3593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latin typeface="Arial" panose="020B0604020202020204" pitchFamily="34" charset="0"/>
                          <a:cs typeface="Arial" panose="020B0604020202020204" pitchFamily="34" charset="0"/>
                        </a:rPr>
                        <a:t>Inverse psoriasis </a:t>
                      </a:r>
                    </a:p>
                  </a:txBody>
                  <a:tcP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latin typeface="Arial" panose="020B0604020202020204" pitchFamily="34" charset="0"/>
                          <a:cs typeface="Arial" panose="020B0604020202020204" pitchFamily="34" charset="0"/>
                        </a:rPr>
                        <a:t>Affects the folds of the skin (e.g. </a:t>
                      </a:r>
                      <a:r>
                        <a:rPr lang="en-US" sz="1100" b="0" i="0" u="none" dirty="0">
                          <a:latin typeface="Arial" panose="020B0604020202020204" pitchFamily="34" charset="0"/>
                          <a:cs typeface="Arial" panose="020B0604020202020204" pitchFamily="34" charset="0"/>
                        </a:rPr>
                        <a:t>armpits or groin)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u="none" dirty="0">
                          <a:latin typeface="Arial" panose="020B0604020202020204" pitchFamily="34" charset="0"/>
                          <a:cs typeface="Arial" panose="020B0604020202020204" pitchFamily="34" charset="0"/>
                        </a:rPr>
                        <a:t>Psoriasis that occurs only on folds is not common</a:t>
                      </a:r>
                      <a:endParaRPr lang="en-US" sz="1100" dirty="0"/>
                    </a:p>
                  </a:txBody>
                  <a:tcPr/>
                </a:tc>
                <a:extLst>
                  <a:ext uri="{0D108BD9-81ED-4DB2-BD59-A6C34878D82A}">
                    <a16:rowId xmlns:a16="http://schemas.microsoft.com/office/drawing/2014/main" val="1634446618"/>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latin typeface="Arial" panose="020B0604020202020204" pitchFamily="34" charset="0"/>
                          <a:cs typeface="Arial" panose="020B0604020202020204" pitchFamily="34" charset="0"/>
                        </a:rPr>
                        <a:t>Pustular psoriasis </a:t>
                      </a:r>
                    </a:p>
                  </a:txBody>
                  <a:tcPr/>
                </a:tc>
                <a:tc>
                  <a:txBody>
                    <a:bodyPr/>
                    <a:lstStyle/>
                    <a:p>
                      <a:pPr marL="171450" lvl="0" indent="-171450">
                        <a:buFont typeface="Arial" panose="020B0604020202020204" pitchFamily="34" charset="0"/>
                        <a:buChar char="•"/>
                      </a:pPr>
                      <a:r>
                        <a:rPr lang="en-US" sz="1100" b="0" i="0" u="none" dirty="0">
                          <a:latin typeface="Arial" panose="020B0604020202020204" pitchFamily="34" charset="0"/>
                          <a:cs typeface="Arial" panose="020B0604020202020204" pitchFamily="34" charset="0"/>
                        </a:rPr>
                        <a:t>White noninfectious pus-filled blisters.</a:t>
                      </a:r>
                      <a:endParaRPr lang="en-US" sz="1100" dirty="0"/>
                    </a:p>
                  </a:txBody>
                  <a:tcPr/>
                </a:tc>
                <a:extLst>
                  <a:ext uri="{0D108BD9-81ED-4DB2-BD59-A6C34878D82A}">
                    <a16:rowId xmlns:a16="http://schemas.microsoft.com/office/drawing/2014/main" val="4186725845"/>
                  </a:ext>
                </a:extLst>
              </a:tr>
              <a:tr h="27878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latin typeface="Arial" panose="020B0604020202020204" pitchFamily="34" charset="0"/>
                          <a:cs typeface="Arial" panose="020B0604020202020204" pitchFamily="34" charset="0"/>
                        </a:rPr>
                        <a:t>Erythrodermic psoriasis </a:t>
                      </a:r>
                    </a:p>
                  </a:txBody>
                  <a:tcPr/>
                </a:tc>
                <a:tc>
                  <a:txBody>
                    <a:bodyPr/>
                    <a:lstStyle/>
                    <a:p>
                      <a:pPr marL="171450" indent="-171450">
                        <a:buFont typeface="Arial" panose="020B0604020202020204" pitchFamily="34" charset="0"/>
                        <a:buChar char="•"/>
                      </a:pPr>
                      <a:r>
                        <a:rPr lang="en-US" sz="1100" dirty="0">
                          <a:latin typeface="Arial" panose="020B0604020202020204" pitchFamily="34" charset="0"/>
                          <a:cs typeface="Arial" panose="020B0604020202020204" pitchFamily="34" charset="0"/>
                        </a:rPr>
                        <a:t>Red dry skin all over the body </a:t>
                      </a:r>
                    </a:p>
                  </a:txBody>
                  <a:tcPr/>
                </a:tc>
                <a:extLst>
                  <a:ext uri="{0D108BD9-81ED-4DB2-BD59-A6C34878D82A}">
                    <a16:rowId xmlns:a16="http://schemas.microsoft.com/office/drawing/2014/main" val="736893472"/>
                  </a:ext>
                </a:extLst>
              </a:tr>
            </a:tbl>
          </a:graphicData>
        </a:graphic>
      </p:graphicFrame>
      <p:sp>
        <p:nvSpPr>
          <p:cNvPr id="6" name="Rectangle 5">
            <a:extLst>
              <a:ext uri="{FF2B5EF4-FFF2-40B4-BE49-F238E27FC236}">
                <a16:creationId xmlns:a16="http://schemas.microsoft.com/office/drawing/2014/main" id="{4505A529-3247-A949-B58F-168A6D13A7F6}"/>
              </a:ext>
            </a:extLst>
          </p:cNvPr>
          <p:cNvSpPr/>
          <p:nvPr/>
        </p:nvSpPr>
        <p:spPr>
          <a:xfrm>
            <a:off x="515851" y="4487061"/>
            <a:ext cx="5107026" cy="430887"/>
          </a:xfrm>
          <a:prstGeom prst="rect">
            <a:avLst/>
          </a:prstGeom>
        </p:spPr>
        <p:txBody>
          <a:bodyPr wrap="square">
            <a:spAutoFit/>
          </a:bodyPr>
          <a:lstStyle/>
          <a:p>
            <a:r>
              <a:rPr lang="en-US" sz="1100" dirty="0">
                <a:latin typeface="Arial" panose="020B0604020202020204" pitchFamily="34" charset="0"/>
                <a:cs typeface="Arial" panose="020B0604020202020204" pitchFamily="34" charset="0"/>
              </a:rPr>
              <a:t>Typical ‘hidden’ (not easily identified) psoriasis can occur in the peri-umbilical area, scalp, natal cleft and nails. </a:t>
            </a:r>
          </a:p>
        </p:txBody>
      </p:sp>
      <p:pic>
        <p:nvPicPr>
          <p:cNvPr id="10" name="Picture 9">
            <a:extLst>
              <a:ext uri="{FF2B5EF4-FFF2-40B4-BE49-F238E27FC236}">
                <a16:creationId xmlns:a16="http://schemas.microsoft.com/office/drawing/2014/main" id="{567B8E60-704F-5240-855F-CD9740AFBB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52325" y="1369168"/>
            <a:ext cx="1643621" cy="1295214"/>
          </a:xfrm>
          <a:prstGeom prst="rect">
            <a:avLst/>
          </a:prstGeom>
        </p:spPr>
      </p:pic>
      <p:pic>
        <p:nvPicPr>
          <p:cNvPr id="11" name="Picture 10">
            <a:extLst>
              <a:ext uri="{FF2B5EF4-FFF2-40B4-BE49-F238E27FC236}">
                <a16:creationId xmlns:a16="http://schemas.microsoft.com/office/drawing/2014/main" id="{1FFCF205-17EB-C647-9259-F366CE45E0A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52325" y="3028781"/>
            <a:ext cx="1643621" cy="1295214"/>
          </a:xfrm>
          <a:prstGeom prst="rect">
            <a:avLst/>
          </a:prstGeom>
        </p:spPr>
      </p:pic>
      <p:sp>
        <p:nvSpPr>
          <p:cNvPr id="12" name="Rectangle 11">
            <a:extLst>
              <a:ext uri="{FF2B5EF4-FFF2-40B4-BE49-F238E27FC236}">
                <a16:creationId xmlns:a16="http://schemas.microsoft.com/office/drawing/2014/main" id="{4683CC95-0A80-F347-B361-1A7EB2B88DE5}"/>
              </a:ext>
            </a:extLst>
          </p:cNvPr>
          <p:cNvSpPr/>
          <p:nvPr/>
        </p:nvSpPr>
        <p:spPr>
          <a:xfrm>
            <a:off x="6452325" y="4482595"/>
            <a:ext cx="1439818" cy="307777"/>
          </a:xfrm>
          <a:prstGeom prst="rect">
            <a:avLst/>
          </a:prstGeom>
        </p:spPr>
        <p:txBody>
          <a:bodyPr wrap="none">
            <a:spAutoFit/>
          </a:bodyPr>
          <a:lstStyle/>
          <a:p>
            <a:pPr lvl="0">
              <a:defRPr/>
            </a:pPr>
            <a:r>
              <a:rPr lang="en-US" sz="1400" dirty="0">
                <a:latin typeface="Arial" panose="020B0604020202020204" pitchFamily="34" charset="0"/>
                <a:cs typeface="Arial" panose="020B0604020202020204" pitchFamily="34" charset="0"/>
              </a:rPr>
              <a:t>Scalp psoriasis </a:t>
            </a:r>
          </a:p>
        </p:txBody>
      </p:sp>
      <p:sp>
        <p:nvSpPr>
          <p:cNvPr id="13" name="Rectangle 12">
            <a:extLst>
              <a:ext uri="{FF2B5EF4-FFF2-40B4-BE49-F238E27FC236}">
                <a16:creationId xmlns:a16="http://schemas.microsoft.com/office/drawing/2014/main" id="{982E0C3F-84D1-5548-AFEA-0493C865DD44}"/>
              </a:ext>
            </a:extLst>
          </p:cNvPr>
          <p:cNvSpPr/>
          <p:nvPr/>
        </p:nvSpPr>
        <p:spPr>
          <a:xfrm>
            <a:off x="6102871" y="4323995"/>
            <a:ext cx="2173993" cy="200055"/>
          </a:xfrm>
          <a:prstGeom prst="rect">
            <a:avLst/>
          </a:prstGeom>
        </p:spPr>
        <p:txBody>
          <a:bodyPr wrap="none">
            <a:spAutoFit/>
          </a:bodyPr>
          <a:lstStyle/>
          <a:p>
            <a:pPr algn="ctr"/>
            <a:r>
              <a:rPr lang="en-US" sz="700" dirty="0">
                <a:latin typeface="Arial" panose="020B0604020202020204" pitchFamily="34" charset="0"/>
                <a:cs typeface="Arial" panose="020B0604020202020204" pitchFamily="34" charset="0"/>
              </a:rPr>
              <a:t>Photo courtesy of Professor Kishimoto Mitsumasa</a:t>
            </a:r>
          </a:p>
        </p:txBody>
      </p:sp>
      <p:sp>
        <p:nvSpPr>
          <p:cNvPr id="14" name="Rectangle 13">
            <a:extLst>
              <a:ext uri="{FF2B5EF4-FFF2-40B4-BE49-F238E27FC236}">
                <a16:creationId xmlns:a16="http://schemas.microsoft.com/office/drawing/2014/main" id="{82132858-ACCD-414C-BBBA-1E20DF0E0985}"/>
              </a:ext>
            </a:extLst>
          </p:cNvPr>
          <p:cNvSpPr/>
          <p:nvPr/>
        </p:nvSpPr>
        <p:spPr>
          <a:xfrm>
            <a:off x="6544609" y="2685519"/>
            <a:ext cx="1459054" cy="200055"/>
          </a:xfrm>
          <a:prstGeom prst="rect">
            <a:avLst/>
          </a:prstGeom>
        </p:spPr>
        <p:txBody>
          <a:bodyPr wrap="none">
            <a:spAutoFit/>
          </a:bodyPr>
          <a:lstStyle/>
          <a:p>
            <a:pPr algn="ctr"/>
            <a:r>
              <a:rPr lang="en-US" sz="700" dirty="0">
                <a:latin typeface="Arial" panose="020B0604020202020204" pitchFamily="34" charset="0"/>
                <a:cs typeface="Arial" panose="020B0604020202020204" pitchFamily="34" charset="0"/>
              </a:rPr>
              <a:t>Photo courtesy of Gladys Kwok </a:t>
            </a:r>
          </a:p>
        </p:txBody>
      </p:sp>
    </p:spTree>
    <p:extLst>
      <p:ext uri="{BB962C8B-B14F-4D97-AF65-F5344CB8AC3E}">
        <p14:creationId xmlns:p14="http://schemas.microsoft.com/office/powerpoint/2010/main" val="16473781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9E443-9772-6244-B8DC-FBBCE4575BC4}"/>
              </a:ext>
            </a:extLst>
          </p:cNvPr>
          <p:cNvSpPr>
            <a:spLocks noGrp="1"/>
          </p:cNvSpPr>
          <p:nvPr>
            <p:ph type="title"/>
          </p:nvPr>
        </p:nvSpPr>
        <p:spPr/>
        <p:txBody>
          <a:bodyPr>
            <a:normAutofit/>
          </a:bodyPr>
          <a:lstStyle/>
          <a:p>
            <a:r>
              <a:rPr lang="en-GB" dirty="0"/>
              <a:t>Physical examination of skin (psoriatic skin lesions) </a:t>
            </a:r>
            <a:r>
              <a:rPr lang="en-US" dirty="0"/>
              <a:t>(2/2)</a:t>
            </a:r>
            <a:r>
              <a:rPr lang="en-GB" dirty="0"/>
              <a:t> </a:t>
            </a:r>
          </a:p>
        </p:txBody>
      </p:sp>
      <p:sp>
        <p:nvSpPr>
          <p:cNvPr id="4" name="Text Placeholder 3">
            <a:extLst>
              <a:ext uri="{FF2B5EF4-FFF2-40B4-BE49-F238E27FC236}">
                <a16:creationId xmlns:a16="http://schemas.microsoft.com/office/drawing/2014/main" id="{FB2297AA-3207-1544-8B54-CFCCCD962CBF}"/>
              </a:ext>
            </a:extLst>
          </p:cNvPr>
          <p:cNvSpPr>
            <a:spLocks noGrp="1"/>
          </p:cNvSpPr>
          <p:nvPr>
            <p:ph type="body" sz="quarter" idx="10"/>
          </p:nvPr>
        </p:nvSpPr>
        <p:spPr/>
        <p:txBody>
          <a:bodyPr/>
          <a:lstStyle/>
          <a:p>
            <a:endParaRPr lang="en-GB" dirty="0"/>
          </a:p>
        </p:txBody>
      </p:sp>
      <p:sp>
        <p:nvSpPr>
          <p:cNvPr id="5" name="Text Placeholder 4">
            <a:extLst>
              <a:ext uri="{FF2B5EF4-FFF2-40B4-BE49-F238E27FC236}">
                <a16:creationId xmlns:a16="http://schemas.microsoft.com/office/drawing/2014/main" id="{D99256FF-F803-784F-8699-7BDD04B463A0}"/>
              </a:ext>
            </a:extLst>
          </p:cNvPr>
          <p:cNvSpPr>
            <a:spLocks noGrp="1"/>
          </p:cNvSpPr>
          <p:nvPr>
            <p:ph type="body" sz="quarter" idx="11"/>
          </p:nvPr>
        </p:nvSpPr>
        <p:spPr/>
        <p:txBody>
          <a:bodyPr/>
          <a:lstStyle/>
          <a:p>
            <a:r>
              <a:rPr lang="en-US" dirty="0"/>
              <a:t>1. Duffin KC. Outcome Measures in Psoriasis and Atopic Eczema. In: Yamauchi P, ed. </a:t>
            </a:r>
            <a:r>
              <a:rPr lang="en-US" i="1" dirty="0"/>
              <a:t>Biologic and Systemic Agents in Dermatology.</a:t>
            </a:r>
            <a:r>
              <a:rPr lang="en-US" dirty="0"/>
              <a:t> Cham, Switzerland: Springer; 2018:7-25.</a:t>
            </a:r>
          </a:p>
          <a:p>
            <a:endParaRPr lang="en-GB" dirty="0"/>
          </a:p>
        </p:txBody>
      </p:sp>
      <p:sp>
        <p:nvSpPr>
          <p:cNvPr id="6" name="Rectangle 5">
            <a:extLst>
              <a:ext uri="{FF2B5EF4-FFF2-40B4-BE49-F238E27FC236}">
                <a16:creationId xmlns:a16="http://schemas.microsoft.com/office/drawing/2014/main" id="{ADDD18A4-5FD8-7343-887F-F7029EDBD160}"/>
              </a:ext>
            </a:extLst>
          </p:cNvPr>
          <p:cNvSpPr/>
          <p:nvPr/>
        </p:nvSpPr>
        <p:spPr>
          <a:xfrm>
            <a:off x="1018074" y="1048390"/>
            <a:ext cx="7205749" cy="307777"/>
          </a:xfrm>
          <a:prstGeom prst="rect">
            <a:avLst/>
          </a:prstGeom>
        </p:spPr>
        <p:txBody>
          <a:bodyPr wrap="square">
            <a:spAutoFit/>
          </a:bodyPr>
          <a:lstStyle/>
          <a:p>
            <a:pPr lvl="0"/>
            <a:r>
              <a:rPr lang="en-SG" sz="1400" dirty="0">
                <a:latin typeface="Arial" panose="020B0604020202020204" pitchFamily="34" charset="0"/>
                <a:cs typeface="Arial" panose="020B0604020202020204" pitchFamily="34" charset="0"/>
              </a:rPr>
              <a:t>Psoriasis presentation with varying intensity of redness, thickness and scaling</a:t>
            </a:r>
            <a:r>
              <a:rPr lang="en-SG" sz="1400" baseline="30000" dirty="0">
                <a:latin typeface="Arial" panose="020B0604020202020204" pitchFamily="34" charset="0"/>
                <a:cs typeface="Arial" panose="020B0604020202020204" pitchFamily="34" charset="0"/>
              </a:rPr>
              <a:t>1</a:t>
            </a:r>
            <a:r>
              <a:rPr lang="en-US" sz="1400" dirty="0">
                <a:latin typeface="Arial" panose="020B0604020202020204" pitchFamily="34" charset="0"/>
                <a:cs typeface="Arial" panose="020B0604020202020204" pitchFamily="34" charset="0"/>
              </a:rPr>
              <a:t> </a:t>
            </a:r>
          </a:p>
        </p:txBody>
      </p:sp>
      <p:sp>
        <p:nvSpPr>
          <p:cNvPr id="7" name="Rectangle 6">
            <a:extLst>
              <a:ext uri="{FF2B5EF4-FFF2-40B4-BE49-F238E27FC236}">
                <a16:creationId xmlns:a16="http://schemas.microsoft.com/office/drawing/2014/main" id="{D54F6F22-1AF6-4746-8057-9C85032D3209}"/>
              </a:ext>
            </a:extLst>
          </p:cNvPr>
          <p:cNvSpPr/>
          <p:nvPr/>
        </p:nvSpPr>
        <p:spPr>
          <a:xfrm>
            <a:off x="2399157" y="4220346"/>
            <a:ext cx="4599695" cy="200055"/>
          </a:xfrm>
          <a:prstGeom prst="rect">
            <a:avLst/>
          </a:prstGeom>
        </p:spPr>
        <p:txBody>
          <a:bodyPr wrap="square">
            <a:spAutoFit/>
          </a:bodyPr>
          <a:lstStyle/>
          <a:p>
            <a:r>
              <a:rPr lang="en-US" sz="700" dirty="0">
                <a:latin typeface="Arial" panose="020B0604020202020204" pitchFamily="34" charset="0"/>
                <a:cs typeface="Arial" panose="020B0604020202020204" pitchFamily="34" charset="0"/>
              </a:rPr>
              <a:t>Figure adapted from Duffin KC.</a:t>
            </a:r>
            <a:r>
              <a:rPr lang="en-US" sz="700" baseline="30000" dirty="0">
                <a:latin typeface="Arial" panose="020B0604020202020204" pitchFamily="34" charset="0"/>
                <a:cs typeface="Arial" panose="020B0604020202020204" pitchFamily="34" charset="0"/>
              </a:rPr>
              <a:t>1</a:t>
            </a:r>
            <a:endParaRPr lang="en-US" sz="700" dirty="0">
              <a:latin typeface="Arial" panose="020B0604020202020204" pitchFamily="34" charset="0"/>
              <a:cs typeface="Arial" panose="020B0604020202020204" pitchFamily="34" charset="0"/>
            </a:endParaRPr>
          </a:p>
        </p:txBody>
      </p:sp>
      <p:graphicFrame>
        <p:nvGraphicFramePr>
          <p:cNvPr id="10" name="Table 15">
            <a:extLst>
              <a:ext uri="{FF2B5EF4-FFF2-40B4-BE49-F238E27FC236}">
                <a16:creationId xmlns:a16="http://schemas.microsoft.com/office/drawing/2014/main" id="{9C5EB355-096D-E844-BB39-1FA0BBC968E4}"/>
              </a:ext>
            </a:extLst>
          </p:cNvPr>
          <p:cNvGraphicFramePr>
            <a:graphicFrameLocks noGrp="1"/>
          </p:cNvGraphicFramePr>
          <p:nvPr>
            <p:extLst>
              <p:ext uri="{D42A27DB-BD31-4B8C-83A1-F6EECF244321}">
                <p14:modId xmlns:p14="http://schemas.microsoft.com/office/powerpoint/2010/main" val="2944626451"/>
              </p:ext>
            </p:extLst>
          </p:nvPr>
        </p:nvGraphicFramePr>
        <p:xfrm>
          <a:off x="2503670" y="1469381"/>
          <a:ext cx="3501555" cy="2715665"/>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900383790"/>
                    </a:ext>
                  </a:extLst>
                </a:gridCol>
                <a:gridCol w="640037">
                  <a:extLst>
                    <a:ext uri="{9D8B030D-6E8A-4147-A177-3AD203B41FA5}">
                      <a16:colId xmlns:a16="http://schemas.microsoft.com/office/drawing/2014/main" val="3987301015"/>
                    </a:ext>
                  </a:extLst>
                </a:gridCol>
                <a:gridCol w="640037">
                  <a:extLst>
                    <a:ext uri="{9D8B030D-6E8A-4147-A177-3AD203B41FA5}">
                      <a16:colId xmlns:a16="http://schemas.microsoft.com/office/drawing/2014/main" val="1765503132"/>
                    </a:ext>
                  </a:extLst>
                </a:gridCol>
                <a:gridCol w="640037">
                  <a:extLst>
                    <a:ext uri="{9D8B030D-6E8A-4147-A177-3AD203B41FA5}">
                      <a16:colId xmlns:a16="http://schemas.microsoft.com/office/drawing/2014/main" val="1592122481"/>
                    </a:ext>
                  </a:extLst>
                </a:gridCol>
                <a:gridCol w="640037">
                  <a:extLst>
                    <a:ext uri="{9D8B030D-6E8A-4147-A177-3AD203B41FA5}">
                      <a16:colId xmlns:a16="http://schemas.microsoft.com/office/drawing/2014/main" val="3033888676"/>
                    </a:ext>
                  </a:extLst>
                </a:gridCol>
                <a:gridCol w="733127">
                  <a:extLst>
                    <a:ext uri="{9D8B030D-6E8A-4147-A177-3AD203B41FA5}">
                      <a16:colId xmlns:a16="http://schemas.microsoft.com/office/drawing/2014/main" val="1869336823"/>
                    </a:ext>
                  </a:extLst>
                </a:gridCol>
              </a:tblGrid>
              <a:tr h="354614">
                <a:tc>
                  <a:txBody>
                    <a:bodyPr/>
                    <a:lstStyle/>
                    <a:p>
                      <a:pPr algn="ctr"/>
                      <a:r>
                        <a:rPr lang="en-US" sz="700" dirty="0">
                          <a:solidFill>
                            <a:schemeClr val="bg1"/>
                          </a:solidFill>
                          <a:latin typeface="Arial" panose="020B0604020202020204" pitchFamily="34" charset="0"/>
                          <a:cs typeface="Arial" panose="020B0604020202020204" pitchFamily="34" charset="0"/>
                        </a:rPr>
                        <a:t>Score</a:t>
                      </a:r>
                    </a:p>
                  </a:txBody>
                  <a:tcPr vert="vert270" anchor="ctr">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70C0"/>
                    </a:solidFill>
                  </a:tcPr>
                </a:tc>
                <a:tc>
                  <a:txBody>
                    <a:bodyPr/>
                    <a:lstStyle/>
                    <a:p>
                      <a:pPr algn="ctr"/>
                      <a:r>
                        <a:rPr lang="en-US" sz="700" dirty="0">
                          <a:latin typeface="Arial" panose="020B0604020202020204" pitchFamily="34" charset="0"/>
                          <a:cs typeface="Arial" panose="020B0604020202020204" pitchFamily="34" charset="0"/>
                        </a:rPr>
                        <a:t>0</a:t>
                      </a:r>
                    </a:p>
                    <a:p>
                      <a:pPr algn="ctr"/>
                      <a:r>
                        <a:rPr lang="en-US" sz="700" dirty="0">
                          <a:latin typeface="Arial" panose="020B0604020202020204" pitchFamily="34" charset="0"/>
                          <a:cs typeface="Arial" panose="020B0604020202020204" pitchFamily="34" charset="0"/>
                        </a:rPr>
                        <a:t>Clear</a:t>
                      </a: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700" dirty="0">
                          <a:latin typeface="Arial" panose="020B0604020202020204" pitchFamily="34" charset="0"/>
                          <a:cs typeface="Arial" panose="020B0604020202020204" pitchFamily="34" charset="0"/>
                        </a:rPr>
                        <a:t>1 </a:t>
                      </a:r>
                    </a:p>
                    <a:p>
                      <a:pPr algn="ctr"/>
                      <a:r>
                        <a:rPr lang="en-US" sz="700" dirty="0">
                          <a:latin typeface="Arial" panose="020B0604020202020204" pitchFamily="34" charset="0"/>
                          <a:cs typeface="Arial" panose="020B0604020202020204" pitchFamily="34" charset="0"/>
                        </a:rPr>
                        <a:t>Mild</a:t>
                      </a: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700" dirty="0">
                          <a:latin typeface="Arial" panose="020B0604020202020204" pitchFamily="34" charset="0"/>
                          <a:cs typeface="Arial" panose="020B0604020202020204" pitchFamily="34" charset="0"/>
                        </a:rPr>
                        <a:t>3 </a:t>
                      </a:r>
                    </a:p>
                    <a:p>
                      <a:pPr algn="ctr"/>
                      <a:r>
                        <a:rPr lang="en-US" sz="700" dirty="0">
                          <a:latin typeface="Arial" panose="020B0604020202020204" pitchFamily="34" charset="0"/>
                          <a:cs typeface="Arial" panose="020B0604020202020204" pitchFamily="34" charset="0"/>
                        </a:rPr>
                        <a:t>Moderate</a:t>
                      </a: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700" dirty="0">
                          <a:latin typeface="Arial" panose="020B0604020202020204" pitchFamily="34" charset="0"/>
                          <a:cs typeface="Arial" panose="020B0604020202020204" pitchFamily="34" charset="0"/>
                        </a:rPr>
                        <a:t>3 </a:t>
                      </a:r>
                    </a:p>
                    <a:p>
                      <a:pPr algn="ctr"/>
                      <a:r>
                        <a:rPr lang="en-US" sz="700" dirty="0">
                          <a:latin typeface="Arial" panose="020B0604020202020204" pitchFamily="34" charset="0"/>
                          <a:cs typeface="Arial" panose="020B0604020202020204" pitchFamily="34" charset="0"/>
                        </a:rPr>
                        <a:t>Severe</a:t>
                      </a: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700" dirty="0">
                          <a:latin typeface="Arial" panose="020B0604020202020204" pitchFamily="34" charset="0"/>
                          <a:cs typeface="Arial" panose="020B0604020202020204" pitchFamily="34" charset="0"/>
                        </a:rPr>
                        <a:t>4</a:t>
                      </a:r>
                    </a:p>
                    <a:p>
                      <a:pPr algn="ctr"/>
                      <a:r>
                        <a:rPr lang="en-US" sz="700" dirty="0">
                          <a:latin typeface="Arial" panose="020B0604020202020204" pitchFamily="34" charset="0"/>
                          <a:cs typeface="Arial" panose="020B0604020202020204" pitchFamily="34" charset="0"/>
                        </a:rPr>
                        <a:t>Very severe</a:t>
                      </a:r>
                    </a:p>
                  </a:txBody>
                  <a:tcP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73111111"/>
                  </a:ext>
                </a:extLst>
              </a:tr>
              <a:tr h="368147">
                <a:tc rowSpan="2">
                  <a:txBody>
                    <a:bodyPr/>
                    <a:lstStyle/>
                    <a:p>
                      <a:pPr algn="ctr"/>
                      <a:r>
                        <a:rPr lang="en-US" sz="700" dirty="0">
                          <a:solidFill>
                            <a:schemeClr val="bg1"/>
                          </a:solidFill>
                          <a:latin typeface="Arial" panose="020B0604020202020204" pitchFamily="34" charset="0"/>
                          <a:cs typeface="Arial" panose="020B0604020202020204" pitchFamily="34" charset="0"/>
                        </a:rPr>
                        <a:t>Erythema</a:t>
                      </a:r>
                    </a:p>
                  </a:txBody>
                  <a:tcPr vert="vert270" anchor="ctr">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70C0"/>
                    </a:solidFill>
                  </a:tcPr>
                </a:tc>
                <a:tc>
                  <a:txBody>
                    <a:bodyPr/>
                    <a:lstStyle/>
                    <a:p>
                      <a:pPr algn="ctr"/>
                      <a:r>
                        <a:rPr lang="en-US" sz="700" dirty="0">
                          <a:latin typeface="Arial" panose="020B0604020202020204" pitchFamily="34" charset="0"/>
                          <a:cs typeface="Arial" panose="020B0604020202020204" pitchFamily="34" charset="0"/>
                        </a:rPr>
                        <a:t>Clear</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700" dirty="0">
                          <a:latin typeface="Arial" panose="020B0604020202020204" pitchFamily="34" charset="0"/>
                          <a:cs typeface="Arial" panose="020B0604020202020204" pitchFamily="34" charset="0"/>
                        </a:rPr>
                        <a:t>Pink to light red</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700" dirty="0">
                          <a:latin typeface="Arial" panose="020B0604020202020204" pitchFamily="34" charset="0"/>
                          <a:cs typeface="Arial" panose="020B0604020202020204" pitchFamily="34" charset="0"/>
                        </a:rPr>
                        <a:t>Darker pink to red</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700" dirty="0">
                          <a:latin typeface="Arial" panose="020B0604020202020204" pitchFamily="34" charset="0"/>
                          <a:cs typeface="Arial" panose="020B0604020202020204" pitchFamily="34" charset="0"/>
                        </a:rPr>
                        <a:t>Darker red</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US" sz="700" dirty="0">
                          <a:latin typeface="Arial" panose="020B0604020202020204" pitchFamily="34" charset="0"/>
                          <a:cs typeface="Arial" panose="020B0604020202020204" pitchFamily="34" charset="0"/>
                        </a:rPr>
                        <a:t>Beefy red to violaceous</a:t>
                      </a:r>
                    </a:p>
                  </a:txBody>
                  <a:tcPr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8912305"/>
                  </a:ext>
                </a:extLst>
              </a:tr>
              <a:tr h="459465">
                <a:tc vMerge="1">
                  <a:txBody>
                    <a:bodyPr/>
                    <a:lstStyle/>
                    <a:p>
                      <a:pPr algn="ctr"/>
                      <a:endParaRPr lang="en-US" sz="800" dirty="0">
                        <a:latin typeface="Arial" panose="020B0604020202020204" pitchFamily="34" charset="0"/>
                        <a:cs typeface="Arial" panose="020B0604020202020204" pitchFamily="34" charset="0"/>
                      </a:endParaRPr>
                    </a:p>
                  </a:txBody>
                  <a:tcPr vert="vert27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p>
                      <a:pPr algn="ctr"/>
                      <a:endParaRPr lang="en-US" sz="700" dirty="0">
                        <a:latin typeface="Arial" panose="020B0604020202020204" pitchFamily="34" charset="0"/>
                        <a:cs typeface="Arial" panose="020B0604020202020204" pitchFamily="34" charset="0"/>
                      </a:endParaRPr>
                    </a:p>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6702238"/>
                  </a:ext>
                </a:extLst>
              </a:tr>
              <a:tr h="526045">
                <a:tc>
                  <a:txBody>
                    <a:bodyPr/>
                    <a:lstStyle/>
                    <a:p>
                      <a:pPr algn="ctr"/>
                      <a:r>
                        <a:rPr lang="en-US" sz="700" dirty="0">
                          <a:solidFill>
                            <a:schemeClr val="bg1"/>
                          </a:solidFill>
                          <a:latin typeface="Arial" panose="020B0604020202020204" pitchFamily="34" charset="0"/>
                          <a:cs typeface="Arial" panose="020B0604020202020204" pitchFamily="34" charset="0"/>
                        </a:rPr>
                        <a:t>Induration</a:t>
                      </a:r>
                    </a:p>
                  </a:txBody>
                  <a:tcPr vert="vert270" anchor="ctr">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70C0"/>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93856848"/>
                  </a:ext>
                </a:extLst>
              </a:tr>
              <a:tr h="202189">
                <a:tc rowSpan="2">
                  <a:txBody>
                    <a:bodyPr/>
                    <a:lstStyle/>
                    <a:p>
                      <a:pPr algn="ctr"/>
                      <a:r>
                        <a:rPr lang="en-US" sz="700" dirty="0">
                          <a:solidFill>
                            <a:schemeClr val="bg1"/>
                          </a:solidFill>
                          <a:latin typeface="Arial" panose="020B0604020202020204" pitchFamily="34" charset="0"/>
                          <a:cs typeface="Arial" panose="020B0604020202020204" pitchFamily="34" charset="0"/>
                        </a:rPr>
                        <a:t>Scaling</a:t>
                      </a:r>
                    </a:p>
                  </a:txBody>
                  <a:tcPr vert="vert270" anchor="ctr">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70C0"/>
                    </a:solidFill>
                  </a:tcPr>
                </a:tc>
                <a:tc>
                  <a:txBody>
                    <a:bodyPr/>
                    <a:lstStyle/>
                    <a:p>
                      <a:pPr algn="ctr"/>
                      <a:endParaRPr lang="en-US" sz="700" dirty="0">
                        <a:latin typeface="Arial" panose="020B0604020202020204" pitchFamily="34" charset="0"/>
                        <a:cs typeface="Arial" panose="020B0604020202020204" pitchFamily="34" charset="0"/>
                      </a:endParaRPr>
                    </a:p>
                    <a:p>
                      <a:pPr algn="ctr"/>
                      <a:endParaRPr lang="en-US" sz="700" dirty="0">
                        <a:latin typeface="Arial" panose="020B0604020202020204" pitchFamily="34" charset="0"/>
                        <a:cs typeface="Arial" panose="020B0604020202020204" pitchFamily="34" charset="0"/>
                      </a:endParaRPr>
                    </a:p>
                    <a:p>
                      <a:pPr algn="ctr"/>
                      <a:endParaRPr lang="en-US" sz="700" dirty="0">
                        <a:latin typeface="Arial" panose="020B0604020202020204" pitchFamily="34" charset="0"/>
                        <a:cs typeface="Arial" panose="020B0604020202020204" pitchFamily="34" charset="0"/>
                      </a:endParaRPr>
                    </a:p>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80554597"/>
                  </a:ext>
                </a:extLst>
              </a:tr>
              <a:tr h="489234">
                <a:tc vMerge="1">
                  <a:txBody>
                    <a:bodyPr/>
                    <a:lstStyle/>
                    <a:p>
                      <a:pPr algn="ctr"/>
                      <a:endParaRPr lang="en-US" sz="800" dirty="0">
                        <a:latin typeface="Arial" panose="020B0604020202020204" pitchFamily="34" charset="0"/>
                        <a:cs typeface="Arial" panose="020B0604020202020204" pitchFamily="34" charset="0"/>
                      </a:endParaRPr>
                    </a:p>
                  </a:txBody>
                  <a:tcPr vert="vert27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p>
                      <a:pPr algn="ctr"/>
                      <a:endParaRPr lang="en-US" sz="700" dirty="0">
                        <a:latin typeface="Arial" panose="020B0604020202020204" pitchFamily="34" charset="0"/>
                        <a:cs typeface="Arial" panose="020B0604020202020204" pitchFamily="34" charset="0"/>
                      </a:endParaRPr>
                    </a:p>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a:endParaRPr lang="en-US" sz="700" dirty="0">
                        <a:latin typeface="Arial" panose="020B0604020202020204" pitchFamily="34" charset="0"/>
                        <a:cs typeface="Arial" panose="020B0604020202020204" pitchFamily="34" charset="0"/>
                      </a:endParaRPr>
                    </a:p>
                  </a:txBody>
                  <a:tcP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49654540"/>
                  </a:ext>
                </a:extLst>
              </a:tr>
            </a:tbl>
          </a:graphicData>
        </a:graphic>
      </p:graphicFrame>
      <p:pic>
        <p:nvPicPr>
          <p:cNvPr id="11" name="Picture 10" descr="A screenshot of a cell phone&#10;&#10;Description automatically generated">
            <a:extLst>
              <a:ext uri="{FF2B5EF4-FFF2-40B4-BE49-F238E27FC236}">
                <a16:creationId xmlns:a16="http://schemas.microsoft.com/office/drawing/2014/main" id="{572D0640-8183-6B46-8615-7E686CAA749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54676" y="2222810"/>
            <a:ext cx="556224" cy="396000"/>
          </a:xfrm>
          <a:prstGeom prst="rect">
            <a:avLst/>
          </a:prstGeom>
          <a:ln w="6350">
            <a:solidFill>
              <a:schemeClr val="tx1"/>
            </a:solidFill>
          </a:ln>
        </p:spPr>
      </p:pic>
      <p:pic>
        <p:nvPicPr>
          <p:cNvPr id="12" name="Picture 11" descr="A screenshot of a cell phone&#10;&#10;Description automatically generated">
            <a:extLst>
              <a:ext uri="{FF2B5EF4-FFF2-40B4-BE49-F238E27FC236}">
                <a16:creationId xmlns:a16="http://schemas.microsoft.com/office/drawing/2014/main" id="{AA7A65C5-4DBB-8E48-9935-19CAAF58D0D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388954" y="2222810"/>
            <a:ext cx="556224" cy="396000"/>
          </a:xfrm>
          <a:prstGeom prst="rect">
            <a:avLst/>
          </a:prstGeom>
          <a:ln w="6350">
            <a:solidFill>
              <a:schemeClr val="tx1"/>
            </a:solidFill>
          </a:ln>
        </p:spPr>
      </p:pic>
      <p:pic>
        <p:nvPicPr>
          <p:cNvPr id="13" name="Picture 12" descr="A screenshot of a cell phone&#10;&#10;Description automatically generated">
            <a:extLst>
              <a:ext uri="{FF2B5EF4-FFF2-40B4-BE49-F238E27FC236}">
                <a16:creationId xmlns:a16="http://schemas.microsoft.com/office/drawing/2014/main" id="{DD896A1A-E3BD-E046-A0D7-DF098D66992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029478" y="2223778"/>
            <a:ext cx="550182" cy="396000"/>
          </a:xfrm>
          <a:prstGeom prst="rect">
            <a:avLst/>
          </a:prstGeom>
          <a:ln w="6350">
            <a:solidFill>
              <a:schemeClr val="tx1"/>
            </a:solidFill>
          </a:ln>
        </p:spPr>
      </p:pic>
      <p:pic>
        <p:nvPicPr>
          <p:cNvPr id="14" name="Picture 13" descr="A screenshot of a cell phone&#10;&#10;Description automatically generated">
            <a:extLst>
              <a:ext uri="{FF2B5EF4-FFF2-40B4-BE49-F238E27FC236}">
                <a16:creationId xmlns:a16="http://schemas.microsoft.com/office/drawing/2014/main" id="{E40047A7-4737-0741-A39B-7498F909225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717549" y="2229730"/>
            <a:ext cx="510984" cy="396000"/>
          </a:xfrm>
          <a:prstGeom prst="rect">
            <a:avLst/>
          </a:prstGeom>
          <a:ln w="6350">
            <a:solidFill>
              <a:schemeClr val="tx1"/>
            </a:solidFill>
          </a:ln>
        </p:spPr>
      </p:pic>
      <p:pic>
        <p:nvPicPr>
          <p:cNvPr id="15" name="Picture 14" descr="A screenshot of a cell phone&#10;&#10;Description automatically generated">
            <a:extLst>
              <a:ext uri="{FF2B5EF4-FFF2-40B4-BE49-F238E27FC236}">
                <a16:creationId xmlns:a16="http://schemas.microsoft.com/office/drawing/2014/main" id="{C71409EC-4744-4D48-8F7A-6FAC4C460E8B}"/>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366423" y="2229730"/>
            <a:ext cx="559440" cy="396000"/>
          </a:xfrm>
          <a:prstGeom prst="rect">
            <a:avLst/>
          </a:prstGeom>
          <a:ln w="6350">
            <a:solidFill>
              <a:schemeClr val="tx1"/>
            </a:solidFill>
          </a:ln>
        </p:spPr>
      </p:pic>
      <p:pic>
        <p:nvPicPr>
          <p:cNvPr id="16" name="Picture 15" descr="A screenshot of a cell phone&#10;&#10;Description automatically generated">
            <a:extLst>
              <a:ext uri="{FF2B5EF4-FFF2-40B4-BE49-F238E27FC236}">
                <a16:creationId xmlns:a16="http://schemas.microsoft.com/office/drawing/2014/main" id="{D49800DC-BD68-5E45-8BA9-E797F3963107}"/>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766400" y="3722331"/>
            <a:ext cx="532776" cy="432000"/>
          </a:xfrm>
          <a:prstGeom prst="rect">
            <a:avLst/>
          </a:prstGeom>
          <a:ln w="6350">
            <a:solidFill>
              <a:schemeClr val="tx1"/>
            </a:solidFill>
          </a:ln>
        </p:spPr>
      </p:pic>
      <p:pic>
        <p:nvPicPr>
          <p:cNvPr id="17" name="Picture 16" descr="A screenshot of a cell phone&#10;&#10;Description automatically generated">
            <a:extLst>
              <a:ext uri="{FF2B5EF4-FFF2-40B4-BE49-F238E27FC236}">
                <a16:creationId xmlns:a16="http://schemas.microsoft.com/office/drawing/2014/main" id="{94260CD6-B8C6-4A4B-947D-13D18D1CC99A}"/>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3402543" y="3722331"/>
            <a:ext cx="525614" cy="432000"/>
          </a:xfrm>
          <a:prstGeom prst="rect">
            <a:avLst/>
          </a:prstGeom>
          <a:ln w="6350">
            <a:solidFill>
              <a:schemeClr val="tx1"/>
            </a:solidFill>
          </a:ln>
        </p:spPr>
      </p:pic>
      <p:pic>
        <p:nvPicPr>
          <p:cNvPr id="18" name="Picture 17" descr="A screenshot of a cell phone&#10;&#10;Description automatically generated">
            <a:extLst>
              <a:ext uri="{FF2B5EF4-FFF2-40B4-BE49-F238E27FC236}">
                <a16:creationId xmlns:a16="http://schemas.microsoft.com/office/drawing/2014/main" id="{93371A5E-13DC-8B46-A1E0-1816C97FE3AF}"/>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4041012" y="3726765"/>
            <a:ext cx="527113" cy="432000"/>
          </a:xfrm>
          <a:prstGeom prst="rect">
            <a:avLst/>
          </a:prstGeom>
          <a:ln w="6350">
            <a:solidFill>
              <a:schemeClr val="tx1"/>
            </a:solidFill>
          </a:ln>
        </p:spPr>
      </p:pic>
      <p:pic>
        <p:nvPicPr>
          <p:cNvPr id="19" name="Picture 18" descr="A screenshot of a cell phone&#10;&#10;Description automatically generated">
            <a:extLst>
              <a:ext uri="{FF2B5EF4-FFF2-40B4-BE49-F238E27FC236}">
                <a16:creationId xmlns:a16="http://schemas.microsoft.com/office/drawing/2014/main" id="{377CDE6F-B4FF-424A-A61C-4C7E8AD7BF09}"/>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4706747" y="3722331"/>
            <a:ext cx="532587" cy="432000"/>
          </a:xfrm>
          <a:prstGeom prst="rect">
            <a:avLst/>
          </a:prstGeom>
          <a:ln w="6350">
            <a:solidFill>
              <a:schemeClr val="tx1"/>
            </a:solidFill>
          </a:ln>
        </p:spPr>
      </p:pic>
      <p:pic>
        <p:nvPicPr>
          <p:cNvPr id="20" name="Picture 19" descr="A screenshot of a cell phone&#10;&#10;Description automatically generated">
            <a:extLst>
              <a:ext uri="{FF2B5EF4-FFF2-40B4-BE49-F238E27FC236}">
                <a16:creationId xmlns:a16="http://schemas.microsoft.com/office/drawing/2014/main" id="{ADBB84F8-5F76-3743-BB72-B60F4ACB9B8B}"/>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5377956" y="3719798"/>
            <a:ext cx="538377" cy="432000"/>
          </a:xfrm>
          <a:prstGeom prst="rect">
            <a:avLst/>
          </a:prstGeom>
          <a:ln w="6350">
            <a:solidFill>
              <a:schemeClr val="tx1"/>
            </a:solidFill>
          </a:ln>
        </p:spPr>
      </p:pic>
      <p:sp>
        <p:nvSpPr>
          <p:cNvPr id="21" name="Cube 20">
            <a:extLst>
              <a:ext uri="{FF2B5EF4-FFF2-40B4-BE49-F238E27FC236}">
                <a16:creationId xmlns:a16="http://schemas.microsoft.com/office/drawing/2014/main" id="{BAC9B533-8B30-1B4C-8555-CDFFEAB5C1A9}"/>
              </a:ext>
            </a:extLst>
          </p:cNvPr>
          <p:cNvSpPr/>
          <p:nvPr/>
        </p:nvSpPr>
        <p:spPr>
          <a:xfrm>
            <a:off x="5391468" y="2939940"/>
            <a:ext cx="498750" cy="194393"/>
          </a:xfrm>
          <a:prstGeom prst="cube">
            <a:avLst>
              <a:gd name="adj" fmla="val 74272"/>
            </a:avLst>
          </a:prstGeom>
          <a:solidFill>
            <a:schemeClr val="bg2">
              <a:lumMod val="9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ube 21">
            <a:extLst>
              <a:ext uri="{FF2B5EF4-FFF2-40B4-BE49-F238E27FC236}">
                <a16:creationId xmlns:a16="http://schemas.microsoft.com/office/drawing/2014/main" id="{2F757B20-1404-0442-B0CE-C409ECBC6E9B}"/>
              </a:ext>
            </a:extLst>
          </p:cNvPr>
          <p:cNvSpPr/>
          <p:nvPr/>
        </p:nvSpPr>
        <p:spPr>
          <a:xfrm>
            <a:off x="4721937" y="2939941"/>
            <a:ext cx="498750" cy="194393"/>
          </a:xfrm>
          <a:prstGeom prst="cube">
            <a:avLst>
              <a:gd name="adj" fmla="val 84072"/>
            </a:avLst>
          </a:prstGeom>
          <a:solidFill>
            <a:schemeClr val="bg2">
              <a:lumMod val="9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Cube 22">
            <a:extLst>
              <a:ext uri="{FF2B5EF4-FFF2-40B4-BE49-F238E27FC236}">
                <a16:creationId xmlns:a16="http://schemas.microsoft.com/office/drawing/2014/main" id="{02901FC1-CE78-5149-BB7B-CA8A55191255}"/>
              </a:ext>
            </a:extLst>
          </p:cNvPr>
          <p:cNvSpPr/>
          <p:nvPr/>
        </p:nvSpPr>
        <p:spPr>
          <a:xfrm>
            <a:off x="3415975" y="2939943"/>
            <a:ext cx="498750" cy="194393"/>
          </a:xfrm>
          <a:prstGeom prst="cube">
            <a:avLst>
              <a:gd name="adj" fmla="val 92911"/>
            </a:avLst>
          </a:prstGeom>
          <a:solidFill>
            <a:schemeClr val="bg2">
              <a:lumMod val="9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Cube 23">
            <a:extLst>
              <a:ext uri="{FF2B5EF4-FFF2-40B4-BE49-F238E27FC236}">
                <a16:creationId xmlns:a16="http://schemas.microsoft.com/office/drawing/2014/main" id="{39342649-74DF-A842-8AF4-F63A15A82B78}"/>
              </a:ext>
            </a:extLst>
          </p:cNvPr>
          <p:cNvSpPr/>
          <p:nvPr/>
        </p:nvSpPr>
        <p:spPr>
          <a:xfrm>
            <a:off x="2783413" y="2939943"/>
            <a:ext cx="498750" cy="194393"/>
          </a:xfrm>
          <a:prstGeom prst="cube">
            <a:avLst>
              <a:gd name="adj" fmla="val 97138"/>
            </a:avLst>
          </a:prstGeom>
          <a:solidFill>
            <a:schemeClr val="bg2">
              <a:lumMod val="9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Cube 24">
            <a:extLst>
              <a:ext uri="{FF2B5EF4-FFF2-40B4-BE49-F238E27FC236}">
                <a16:creationId xmlns:a16="http://schemas.microsoft.com/office/drawing/2014/main" id="{01291B5F-A96D-1D41-96DD-D822C9BCC82D}"/>
              </a:ext>
            </a:extLst>
          </p:cNvPr>
          <p:cNvSpPr/>
          <p:nvPr/>
        </p:nvSpPr>
        <p:spPr>
          <a:xfrm>
            <a:off x="4052406" y="2939942"/>
            <a:ext cx="498750" cy="194393"/>
          </a:xfrm>
          <a:prstGeom prst="cube">
            <a:avLst>
              <a:gd name="adj" fmla="val 88299"/>
            </a:avLst>
          </a:prstGeom>
          <a:solidFill>
            <a:schemeClr val="bg2">
              <a:lumMod val="9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81C95064-3AD4-0949-92F5-C801C0EC1B82}"/>
              </a:ext>
            </a:extLst>
          </p:cNvPr>
          <p:cNvSpPr txBox="1"/>
          <p:nvPr/>
        </p:nvSpPr>
        <p:spPr>
          <a:xfrm>
            <a:off x="3890301" y="2657822"/>
            <a:ext cx="808704" cy="307777"/>
          </a:xfrm>
          <a:prstGeom prst="rect">
            <a:avLst/>
          </a:prstGeom>
          <a:noFill/>
        </p:spPr>
        <p:txBody>
          <a:bodyPr wrap="square">
            <a:spAutoFit/>
          </a:bodyPr>
          <a:lstStyle/>
          <a:p>
            <a:pPr algn="ctr"/>
            <a:r>
              <a:rPr lang="en-US" sz="700" dirty="0">
                <a:latin typeface="Arial" panose="020B0604020202020204" pitchFamily="34" charset="0"/>
                <a:cs typeface="Arial" panose="020B0604020202020204" pitchFamily="34" charset="0"/>
              </a:rPr>
              <a:t>Easily palpable, rounded</a:t>
            </a:r>
          </a:p>
        </p:txBody>
      </p:sp>
      <p:sp>
        <p:nvSpPr>
          <p:cNvPr id="27" name="TextBox 26">
            <a:extLst>
              <a:ext uri="{FF2B5EF4-FFF2-40B4-BE49-F238E27FC236}">
                <a16:creationId xmlns:a16="http://schemas.microsoft.com/office/drawing/2014/main" id="{B9F3888F-17D2-A845-8879-C6EFE07F7BED}"/>
              </a:ext>
            </a:extLst>
          </p:cNvPr>
          <p:cNvSpPr txBox="1"/>
          <p:nvPr/>
        </p:nvSpPr>
        <p:spPr>
          <a:xfrm>
            <a:off x="3383524" y="2655040"/>
            <a:ext cx="559440" cy="307777"/>
          </a:xfrm>
          <a:prstGeom prst="rect">
            <a:avLst/>
          </a:prstGeom>
          <a:noFill/>
        </p:spPr>
        <p:txBody>
          <a:bodyPr wrap="square">
            <a:spAutoFit/>
          </a:bodyPr>
          <a:lstStyle/>
          <a:p>
            <a:pPr algn="ctr"/>
            <a:r>
              <a:rPr lang="en-US" sz="700" dirty="0">
                <a:latin typeface="Arial" panose="020B0604020202020204" pitchFamily="34" charset="0"/>
                <a:cs typeface="Arial" panose="020B0604020202020204" pitchFamily="34" charset="0"/>
              </a:rPr>
              <a:t>Slight elevation</a:t>
            </a:r>
          </a:p>
        </p:txBody>
      </p:sp>
      <p:sp>
        <p:nvSpPr>
          <p:cNvPr id="28" name="TextBox 27">
            <a:extLst>
              <a:ext uri="{FF2B5EF4-FFF2-40B4-BE49-F238E27FC236}">
                <a16:creationId xmlns:a16="http://schemas.microsoft.com/office/drawing/2014/main" id="{B0FFF965-E14E-5045-8DD8-A04986016EBF}"/>
              </a:ext>
            </a:extLst>
          </p:cNvPr>
          <p:cNvSpPr txBox="1"/>
          <p:nvPr/>
        </p:nvSpPr>
        <p:spPr>
          <a:xfrm>
            <a:off x="2738986" y="2651998"/>
            <a:ext cx="588756" cy="307777"/>
          </a:xfrm>
          <a:prstGeom prst="rect">
            <a:avLst/>
          </a:prstGeom>
          <a:noFill/>
        </p:spPr>
        <p:txBody>
          <a:bodyPr wrap="square">
            <a:spAutoFit/>
          </a:bodyPr>
          <a:lstStyle/>
          <a:p>
            <a:pPr algn="ctr"/>
            <a:r>
              <a:rPr lang="en-US" sz="700" dirty="0">
                <a:latin typeface="Arial" panose="020B0604020202020204" pitchFamily="34" charset="0"/>
                <a:cs typeface="Arial" panose="020B0604020202020204" pitchFamily="34" charset="0"/>
              </a:rPr>
              <a:t>No induration</a:t>
            </a:r>
          </a:p>
        </p:txBody>
      </p:sp>
      <p:sp>
        <p:nvSpPr>
          <p:cNvPr id="29" name="TextBox 28">
            <a:extLst>
              <a:ext uri="{FF2B5EF4-FFF2-40B4-BE49-F238E27FC236}">
                <a16:creationId xmlns:a16="http://schemas.microsoft.com/office/drawing/2014/main" id="{75538297-E0F1-DF44-838F-DC01FE4F9D06}"/>
              </a:ext>
            </a:extLst>
          </p:cNvPr>
          <p:cNvSpPr txBox="1"/>
          <p:nvPr/>
        </p:nvSpPr>
        <p:spPr>
          <a:xfrm>
            <a:off x="4522461" y="2657822"/>
            <a:ext cx="886217" cy="307777"/>
          </a:xfrm>
          <a:prstGeom prst="rect">
            <a:avLst/>
          </a:prstGeom>
          <a:noFill/>
        </p:spPr>
        <p:txBody>
          <a:bodyPr wrap="square">
            <a:spAutoFit/>
          </a:bodyPr>
          <a:lstStyle/>
          <a:p>
            <a:pPr algn="ctr"/>
            <a:r>
              <a:rPr lang="en-US" sz="700" dirty="0">
                <a:latin typeface="Arial" panose="020B0604020202020204" pitchFamily="34" charset="0"/>
                <a:cs typeface="Arial" panose="020B0604020202020204" pitchFamily="34" charset="0"/>
              </a:rPr>
              <a:t>Elevated with hard sharp edge</a:t>
            </a:r>
          </a:p>
        </p:txBody>
      </p:sp>
      <p:sp>
        <p:nvSpPr>
          <p:cNvPr id="30" name="TextBox 29">
            <a:extLst>
              <a:ext uri="{FF2B5EF4-FFF2-40B4-BE49-F238E27FC236}">
                <a16:creationId xmlns:a16="http://schemas.microsoft.com/office/drawing/2014/main" id="{782D079E-C6D9-734A-8BE9-C503BAF9260A}"/>
              </a:ext>
            </a:extLst>
          </p:cNvPr>
          <p:cNvSpPr txBox="1"/>
          <p:nvPr/>
        </p:nvSpPr>
        <p:spPr>
          <a:xfrm>
            <a:off x="3896292" y="3179990"/>
            <a:ext cx="808704" cy="523220"/>
          </a:xfrm>
          <a:prstGeom prst="rect">
            <a:avLst/>
          </a:prstGeom>
          <a:noFill/>
        </p:spPr>
        <p:txBody>
          <a:bodyPr wrap="square">
            <a:spAutoFit/>
          </a:bodyPr>
          <a:lstStyle/>
          <a:p>
            <a:pPr algn="ctr"/>
            <a:r>
              <a:rPr lang="en-US" sz="700" dirty="0">
                <a:latin typeface="Arial" panose="020B0604020202020204" pitchFamily="34" charset="0"/>
                <a:cs typeface="Arial" panose="020B0604020202020204" pitchFamily="34" charset="0"/>
              </a:rPr>
              <a:t>Coarser thin scale, most lesions partially covered</a:t>
            </a:r>
          </a:p>
        </p:txBody>
      </p:sp>
      <p:sp>
        <p:nvSpPr>
          <p:cNvPr id="31" name="TextBox 30">
            <a:extLst>
              <a:ext uri="{FF2B5EF4-FFF2-40B4-BE49-F238E27FC236}">
                <a16:creationId xmlns:a16="http://schemas.microsoft.com/office/drawing/2014/main" id="{6CDBD10A-23DE-2142-9A73-890A72374F58}"/>
              </a:ext>
            </a:extLst>
          </p:cNvPr>
          <p:cNvSpPr txBox="1"/>
          <p:nvPr/>
        </p:nvSpPr>
        <p:spPr>
          <a:xfrm>
            <a:off x="3249768" y="3179991"/>
            <a:ext cx="826952" cy="523220"/>
          </a:xfrm>
          <a:prstGeom prst="rect">
            <a:avLst/>
          </a:prstGeom>
          <a:noFill/>
        </p:spPr>
        <p:txBody>
          <a:bodyPr wrap="square">
            <a:spAutoFit/>
          </a:bodyPr>
          <a:lstStyle/>
          <a:p>
            <a:pPr algn="ctr"/>
            <a:r>
              <a:rPr lang="en-US" sz="700" dirty="0">
                <a:latin typeface="Arial" panose="020B0604020202020204" pitchFamily="34" charset="0"/>
                <a:cs typeface="Arial" panose="020B0604020202020204" pitchFamily="34" charset="0"/>
              </a:rPr>
              <a:t>Mainly fine scale some lesions partially covered</a:t>
            </a:r>
          </a:p>
        </p:txBody>
      </p:sp>
      <p:sp>
        <p:nvSpPr>
          <p:cNvPr id="32" name="TextBox 31">
            <a:extLst>
              <a:ext uri="{FF2B5EF4-FFF2-40B4-BE49-F238E27FC236}">
                <a16:creationId xmlns:a16="http://schemas.microsoft.com/office/drawing/2014/main" id="{7EE5D2BC-9B57-3541-B30A-C0A19A7A4DB5}"/>
              </a:ext>
            </a:extLst>
          </p:cNvPr>
          <p:cNvSpPr txBox="1"/>
          <p:nvPr/>
        </p:nvSpPr>
        <p:spPr>
          <a:xfrm>
            <a:off x="2733041" y="3335512"/>
            <a:ext cx="588756" cy="200055"/>
          </a:xfrm>
          <a:prstGeom prst="rect">
            <a:avLst/>
          </a:prstGeom>
          <a:noFill/>
        </p:spPr>
        <p:txBody>
          <a:bodyPr wrap="square">
            <a:spAutoFit/>
          </a:bodyPr>
          <a:lstStyle/>
          <a:p>
            <a:pPr algn="ctr"/>
            <a:r>
              <a:rPr lang="en-US" sz="700" dirty="0">
                <a:latin typeface="Arial" panose="020B0604020202020204" pitchFamily="34" charset="0"/>
                <a:cs typeface="Arial" panose="020B0604020202020204" pitchFamily="34" charset="0"/>
              </a:rPr>
              <a:t>No scale</a:t>
            </a:r>
          </a:p>
        </p:txBody>
      </p:sp>
      <p:sp>
        <p:nvSpPr>
          <p:cNvPr id="33" name="TextBox 32">
            <a:extLst>
              <a:ext uri="{FF2B5EF4-FFF2-40B4-BE49-F238E27FC236}">
                <a16:creationId xmlns:a16="http://schemas.microsoft.com/office/drawing/2014/main" id="{7CC248C4-61EE-9843-A062-1F61EF725287}"/>
              </a:ext>
            </a:extLst>
          </p:cNvPr>
          <p:cNvSpPr txBox="1"/>
          <p:nvPr/>
        </p:nvSpPr>
        <p:spPr>
          <a:xfrm>
            <a:off x="4620949" y="3179990"/>
            <a:ext cx="745474" cy="523220"/>
          </a:xfrm>
          <a:prstGeom prst="rect">
            <a:avLst/>
          </a:prstGeom>
          <a:noFill/>
        </p:spPr>
        <p:txBody>
          <a:bodyPr wrap="square">
            <a:spAutoFit/>
          </a:bodyPr>
          <a:lstStyle/>
          <a:p>
            <a:pPr algn="ctr"/>
            <a:r>
              <a:rPr lang="en-US" sz="700" dirty="0">
                <a:latin typeface="Arial" panose="020B0604020202020204" pitchFamily="34" charset="0"/>
                <a:cs typeface="Arial" panose="020B0604020202020204" pitchFamily="34" charset="0"/>
              </a:rPr>
              <a:t>Coarser thick scale, nearly all lesions covered</a:t>
            </a:r>
          </a:p>
        </p:txBody>
      </p:sp>
      <p:sp>
        <p:nvSpPr>
          <p:cNvPr id="34" name="TextBox 33">
            <a:extLst>
              <a:ext uri="{FF2B5EF4-FFF2-40B4-BE49-F238E27FC236}">
                <a16:creationId xmlns:a16="http://schemas.microsoft.com/office/drawing/2014/main" id="{4A606F71-E386-EB4F-B96C-D27781DC9A71}"/>
              </a:ext>
            </a:extLst>
          </p:cNvPr>
          <p:cNvSpPr txBox="1"/>
          <p:nvPr/>
        </p:nvSpPr>
        <p:spPr>
          <a:xfrm>
            <a:off x="5269756" y="3179991"/>
            <a:ext cx="752773" cy="523220"/>
          </a:xfrm>
          <a:prstGeom prst="rect">
            <a:avLst/>
          </a:prstGeom>
          <a:noFill/>
        </p:spPr>
        <p:txBody>
          <a:bodyPr wrap="square">
            <a:spAutoFit/>
          </a:bodyPr>
          <a:lstStyle/>
          <a:p>
            <a:pPr algn="ctr"/>
            <a:r>
              <a:rPr lang="en-US" sz="700" dirty="0">
                <a:latin typeface="Arial" panose="020B0604020202020204" pitchFamily="34" charset="0"/>
                <a:cs typeface="Arial" panose="020B0604020202020204" pitchFamily="34" charset="0"/>
              </a:rPr>
              <a:t>Coarser thick scale, lesions entirely covered</a:t>
            </a:r>
          </a:p>
        </p:txBody>
      </p:sp>
      <p:sp>
        <p:nvSpPr>
          <p:cNvPr id="35" name="TextBox 34">
            <a:extLst>
              <a:ext uri="{FF2B5EF4-FFF2-40B4-BE49-F238E27FC236}">
                <a16:creationId xmlns:a16="http://schemas.microsoft.com/office/drawing/2014/main" id="{A7B134CD-75A6-1940-BA77-98D3CCDB566F}"/>
              </a:ext>
            </a:extLst>
          </p:cNvPr>
          <p:cNvSpPr txBox="1"/>
          <p:nvPr/>
        </p:nvSpPr>
        <p:spPr>
          <a:xfrm>
            <a:off x="5211759" y="2655040"/>
            <a:ext cx="849248" cy="307777"/>
          </a:xfrm>
          <a:prstGeom prst="rect">
            <a:avLst/>
          </a:prstGeom>
          <a:noFill/>
        </p:spPr>
        <p:txBody>
          <a:bodyPr wrap="square">
            <a:spAutoFit/>
          </a:bodyPr>
          <a:lstStyle/>
          <a:p>
            <a:pPr algn="ctr"/>
            <a:r>
              <a:rPr lang="en-US" sz="700" dirty="0">
                <a:latin typeface="Arial" panose="020B0604020202020204" pitchFamily="34" charset="0"/>
                <a:cs typeface="Arial" panose="020B0604020202020204" pitchFamily="34" charset="0"/>
              </a:rPr>
              <a:t>Very elevated, hard sharp edge</a:t>
            </a:r>
          </a:p>
        </p:txBody>
      </p:sp>
    </p:spTree>
    <p:extLst>
      <p:ext uri="{BB962C8B-B14F-4D97-AF65-F5344CB8AC3E}">
        <p14:creationId xmlns:p14="http://schemas.microsoft.com/office/powerpoint/2010/main" val="33092762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GB" dirty="0"/>
              <a:t>Physical examination of nails (</a:t>
            </a:r>
            <a:r>
              <a:rPr lang="en-US" dirty="0"/>
              <a:t>nail dystrophy)  </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p:txBody>
          <a:bodyPr>
            <a:normAutofit/>
          </a:bodyPr>
          <a:lstStyle/>
          <a:p>
            <a:endParaRPr lang="en-SG" dirty="0"/>
          </a:p>
          <a:p>
            <a:endParaRPr lang="en-SG" dirty="0"/>
          </a:p>
        </p:txBody>
      </p:sp>
      <p:graphicFrame>
        <p:nvGraphicFramePr>
          <p:cNvPr id="8" name="Diagram 7">
            <a:extLst>
              <a:ext uri="{FF2B5EF4-FFF2-40B4-BE49-F238E27FC236}">
                <a16:creationId xmlns:a16="http://schemas.microsoft.com/office/drawing/2014/main" id="{5D7E8FC5-581E-D342-AC8A-18E4888C39E4}"/>
              </a:ext>
            </a:extLst>
          </p:cNvPr>
          <p:cNvGraphicFramePr/>
          <p:nvPr>
            <p:extLst>
              <p:ext uri="{D42A27DB-BD31-4B8C-83A1-F6EECF244321}">
                <p14:modId xmlns:p14="http://schemas.microsoft.com/office/powerpoint/2010/main" val="3999054063"/>
              </p:ext>
            </p:extLst>
          </p:nvPr>
        </p:nvGraphicFramePr>
        <p:xfrm>
          <a:off x="215727" y="1556426"/>
          <a:ext cx="8607408" cy="3094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C78CC7B5-A38C-4240-BA5F-1E13C0279930}"/>
              </a:ext>
            </a:extLst>
          </p:cNvPr>
          <p:cNvSpPr/>
          <p:nvPr/>
        </p:nvSpPr>
        <p:spPr>
          <a:xfrm>
            <a:off x="2030096" y="1405990"/>
            <a:ext cx="4978671" cy="307777"/>
          </a:xfrm>
          <a:prstGeom prst="rect">
            <a:avLst/>
          </a:prstGeom>
        </p:spPr>
        <p:txBody>
          <a:bodyPr wrap="none">
            <a:spAutoFit/>
          </a:bodyPr>
          <a:lstStyle/>
          <a:p>
            <a:pPr algn="ctr"/>
            <a:r>
              <a:rPr lang="en-MY" sz="1400" dirty="0">
                <a:latin typeface="Arial" panose="020B0604020202020204" pitchFamily="34" charset="0"/>
                <a:cs typeface="Arial" panose="020B0604020202020204" pitchFamily="34" charset="0"/>
              </a:rPr>
              <a:t>Distinguishing PsA’s specific clinical features: Nail dystrophy </a:t>
            </a:r>
            <a:endParaRPr lang="en-GB" sz="1400" dirty="0"/>
          </a:p>
        </p:txBody>
      </p:sp>
      <p:sp>
        <p:nvSpPr>
          <p:cNvPr id="9" name="Text Placeholder 3">
            <a:extLst>
              <a:ext uri="{FF2B5EF4-FFF2-40B4-BE49-F238E27FC236}">
                <a16:creationId xmlns:a16="http://schemas.microsoft.com/office/drawing/2014/main" id="{3F4EB2DD-4472-BA49-AD54-DEA537CA8176}"/>
              </a:ext>
            </a:extLst>
          </p:cNvPr>
          <p:cNvSpPr txBox="1">
            <a:spLocks/>
          </p:cNvSpPr>
          <p:nvPr/>
        </p:nvSpPr>
        <p:spPr>
          <a:xfrm>
            <a:off x="165506" y="3568709"/>
            <a:ext cx="2178125"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 courtesy of Gladys Kwok</a:t>
            </a:r>
          </a:p>
        </p:txBody>
      </p:sp>
      <p:sp>
        <p:nvSpPr>
          <p:cNvPr id="11" name="Text Placeholder 3">
            <a:extLst>
              <a:ext uri="{FF2B5EF4-FFF2-40B4-BE49-F238E27FC236}">
                <a16:creationId xmlns:a16="http://schemas.microsoft.com/office/drawing/2014/main" id="{8B6AE249-4FFC-3341-B1D9-3CE58EDECFCD}"/>
              </a:ext>
            </a:extLst>
          </p:cNvPr>
          <p:cNvSpPr txBox="1">
            <a:spLocks/>
          </p:cNvSpPr>
          <p:nvPr/>
        </p:nvSpPr>
        <p:spPr>
          <a:xfrm>
            <a:off x="2393875" y="3568711"/>
            <a:ext cx="2178125"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 courtesy of Professor Kishimoto Mitsumasa</a:t>
            </a:r>
          </a:p>
        </p:txBody>
      </p:sp>
      <p:sp>
        <p:nvSpPr>
          <p:cNvPr id="12" name="Text Placeholder 3">
            <a:extLst>
              <a:ext uri="{FF2B5EF4-FFF2-40B4-BE49-F238E27FC236}">
                <a16:creationId xmlns:a16="http://schemas.microsoft.com/office/drawing/2014/main" id="{9641A04B-A096-944C-9900-626AE3B210A9}"/>
              </a:ext>
            </a:extLst>
          </p:cNvPr>
          <p:cNvSpPr txBox="1">
            <a:spLocks/>
          </p:cNvSpPr>
          <p:nvPr/>
        </p:nvSpPr>
        <p:spPr>
          <a:xfrm>
            <a:off x="4494320" y="3617989"/>
            <a:ext cx="2178125"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 courtesy of Dr Katy Leung</a:t>
            </a:r>
          </a:p>
        </p:txBody>
      </p:sp>
      <p:sp>
        <p:nvSpPr>
          <p:cNvPr id="14" name="Text Placeholder 3">
            <a:extLst>
              <a:ext uri="{FF2B5EF4-FFF2-40B4-BE49-F238E27FC236}">
                <a16:creationId xmlns:a16="http://schemas.microsoft.com/office/drawing/2014/main" id="{F6531B28-DD94-8C41-89A5-0B7712DC0587}"/>
              </a:ext>
            </a:extLst>
          </p:cNvPr>
          <p:cNvSpPr txBox="1">
            <a:spLocks/>
          </p:cNvSpPr>
          <p:nvPr/>
        </p:nvSpPr>
        <p:spPr>
          <a:xfrm>
            <a:off x="6649659" y="3617989"/>
            <a:ext cx="2178125"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 courtesy of Professor Kishimoto Mitsumasa</a:t>
            </a:r>
          </a:p>
        </p:txBody>
      </p:sp>
      <p:sp>
        <p:nvSpPr>
          <p:cNvPr id="13" name="Rectangle 12">
            <a:extLst>
              <a:ext uri="{FF2B5EF4-FFF2-40B4-BE49-F238E27FC236}">
                <a16:creationId xmlns:a16="http://schemas.microsoft.com/office/drawing/2014/main" id="{300C17EB-9A9B-E440-84F2-CD31F282FA1C}"/>
              </a:ext>
            </a:extLst>
          </p:cNvPr>
          <p:cNvSpPr/>
          <p:nvPr/>
        </p:nvSpPr>
        <p:spPr>
          <a:xfrm>
            <a:off x="343347" y="2285831"/>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A</a:t>
            </a:r>
          </a:p>
        </p:txBody>
      </p:sp>
      <p:sp>
        <p:nvSpPr>
          <p:cNvPr id="15" name="Rectangle 14">
            <a:extLst>
              <a:ext uri="{FF2B5EF4-FFF2-40B4-BE49-F238E27FC236}">
                <a16:creationId xmlns:a16="http://schemas.microsoft.com/office/drawing/2014/main" id="{D3225BA6-D277-1348-BDDE-2C37DB7A65A0}"/>
              </a:ext>
            </a:extLst>
          </p:cNvPr>
          <p:cNvSpPr/>
          <p:nvPr/>
        </p:nvSpPr>
        <p:spPr>
          <a:xfrm>
            <a:off x="2480949" y="2257663"/>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B</a:t>
            </a:r>
          </a:p>
        </p:txBody>
      </p:sp>
      <p:sp>
        <p:nvSpPr>
          <p:cNvPr id="16" name="Rectangle 15">
            <a:extLst>
              <a:ext uri="{FF2B5EF4-FFF2-40B4-BE49-F238E27FC236}">
                <a16:creationId xmlns:a16="http://schemas.microsoft.com/office/drawing/2014/main" id="{EFC48D16-57EB-0F4C-B1EC-0B5AC8D924E3}"/>
              </a:ext>
            </a:extLst>
          </p:cNvPr>
          <p:cNvSpPr/>
          <p:nvPr/>
        </p:nvSpPr>
        <p:spPr>
          <a:xfrm>
            <a:off x="4667453" y="2241019"/>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C</a:t>
            </a:r>
          </a:p>
        </p:txBody>
      </p:sp>
      <p:sp>
        <p:nvSpPr>
          <p:cNvPr id="17" name="Rectangle 16">
            <a:extLst>
              <a:ext uri="{FF2B5EF4-FFF2-40B4-BE49-F238E27FC236}">
                <a16:creationId xmlns:a16="http://schemas.microsoft.com/office/drawing/2014/main" id="{61154D0B-7923-AF44-9EA5-1AEDABD7A7E1}"/>
              </a:ext>
            </a:extLst>
          </p:cNvPr>
          <p:cNvSpPr/>
          <p:nvPr/>
        </p:nvSpPr>
        <p:spPr>
          <a:xfrm>
            <a:off x="6845907" y="2285831"/>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D</a:t>
            </a:r>
          </a:p>
        </p:txBody>
      </p:sp>
    </p:spTree>
    <p:extLst>
      <p:ext uri="{BB962C8B-B14F-4D97-AF65-F5344CB8AC3E}">
        <p14:creationId xmlns:p14="http://schemas.microsoft.com/office/powerpoint/2010/main" val="3614189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GB" dirty="0"/>
              <a:t>Physical examination for </a:t>
            </a:r>
            <a:r>
              <a:rPr lang="en-US" dirty="0"/>
              <a:t>dactylitis</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p:txBody>
          <a:bodyPr>
            <a:normAutofit/>
          </a:bodyPr>
          <a:lstStyle/>
          <a:p>
            <a:endParaRPr lang="en-SG" dirty="0"/>
          </a:p>
          <a:p>
            <a:endParaRPr lang="en-SG" dirty="0"/>
          </a:p>
        </p:txBody>
      </p:sp>
      <p:graphicFrame>
        <p:nvGraphicFramePr>
          <p:cNvPr id="8" name="Diagram 7">
            <a:extLst>
              <a:ext uri="{FF2B5EF4-FFF2-40B4-BE49-F238E27FC236}">
                <a16:creationId xmlns:a16="http://schemas.microsoft.com/office/drawing/2014/main" id="{5D7E8FC5-581E-D342-AC8A-18E4888C39E4}"/>
              </a:ext>
            </a:extLst>
          </p:cNvPr>
          <p:cNvGraphicFramePr/>
          <p:nvPr>
            <p:extLst>
              <p:ext uri="{D42A27DB-BD31-4B8C-83A1-F6EECF244321}">
                <p14:modId xmlns:p14="http://schemas.microsoft.com/office/powerpoint/2010/main" val="3144748070"/>
              </p:ext>
            </p:extLst>
          </p:nvPr>
        </p:nvGraphicFramePr>
        <p:xfrm>
          <a:off x="215727" y="1556426"/>
          <a:ext cx="8607408" cy="3094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4EE52A29-4430-D847-85F9-38404E15A4A5}"/>
              </a:ext>
            </a:extLst>
          </p:cNvPr>
          <p:cNvSpPr/>
          <p:nvPr/>
        </p:nvSpPr>
        <p:spPr>
          <a:xfrm>
            <a:off x="2291055" y="1402142"/>
            <a:ext cx="4561890" cy="307777"/>
          </a:xfrm>
          <a:prstGeom prst="rect">
            <a:avLst/>
          </a:prstGeom>
        </p:spPr>
        <p:txBody>
          <a:bodyPr wrap="none">
            <a:spAutoFit/>
          </a:bodyPr>
          <a:lstStyle/>
          <a:p>
            <a:pPr algn="ctr"/>
            <a:r>
              <a:rPr lang="en-MY" sz="1400" dirty="0">
                <a:latin typeface="Arial" panose="020B0604020202020204" pitchFamily="34" charset="0"/>
                <a:cs typeface="Arial" panose="020B0604020202020204" pitchFamily="34" charset="0"/>
              </a:rPr>
              <a:t>Distinguishing PsA’s specific clinical features: Dactylitis </a:t>
            </a:r>
            <a:endParaRPr lang="en-GB" sz="1400" dirty="0"/>
          </a:p>
        </p:txBody>
      </p:sp>
      <p:sp>
        <p:nvSpPr>
          <p:cNvPr id="9" name="Text Placeholder 3">
            <a:extLst>
              <a:ext uri="{FF2B5EF4-FFF2-40B4-BE49-F238E27FC236}">
                <a16:creationId xmlns:a16="http://schemas.microsoft.com/office/drawing/2014/main" id="{40D94468-93F2-304B-84B5-D94C8512DE84}"/>
              </a:ext>
            </a:extLst>
          </p:cNvPr>
          <p:cNvSpPr txBox="1">
            <a:spLocks/>
          </p:cNvSpPr>
          <p:nvPr/>
        </p:nvSpPr>
        <p:spPr>
          <a:xfrm>
            <a:off x="215727" y="3547964"/>
            <a:ext cx="2178125"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endParaRPr lang="en-US" dirty="0"/>
          </a:p>
          <a:p>
            <a:pPr algn="ctr"/>
            <a:r>
              <a:rPr lang="en-US" dirty="0"/>
              <a:t>Photo courtesy of Professor Kishimoto Mitsumasa</a:t>
            </a:r>
          </a:p>
        </p:txBody>
      </p:sp>
      <p:sp>
        <p:nvSpPr>
          <p:cNvPr id="10" name="Text Placeholder 3">
            <a:extLst>
              <a:ext uri="{FF2B5EF4-FFF2-40B4-BE49-F238E27FC236}">
                <a16:creationId xmlns:a16="http://schemas.microsoft.com/office/drawing/2014/main" id="{CB26F981-5CC1-374F-AD4B-5B0D83C56976}"/>
              </a:ext>
            </a:extLst>
          </p:cNvPr>
          <p:cNvSpPr txBox="1">
            <a:spLocks/>
          </p:cNvSpPr>
          <p:nvPr/>
        </p:nvSpPr>
        <p:spPr>
          <a:xfrm>
            <a:off x="6750149" y="3547964"/>
            <a:ext cx="2178125"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 courtesy of Professor Tsen-Fang Tsai</a:t>
            </a:r>
          </a:p>
        </p:txBody>
      </p:sp>
      <p:sp>
        <p:nvSpPr>
          <p:cNvPr id="7" name="Rectangle 6">
            <a:extLst>
              <a:ext uri="{FF2B5EF4-FFF2-40B4-BE49-F238E27FC236}">
                <a16:creationId xmlns:a16="http://schemas.microsoft.com/office/drawing/2014/main" id="{9DFDA79A-2AA7-724E-AC03-64FA0602E419}"/>
              </a:ext>
            </a:extLst>
          </p:cNvPr>
          <p:cNvSpPr/>
          <p:nvPr/>
        </p:nvSpPr>
        <p:spPr>
          <a:xfrm>
            <a:off x="4878968" y="3599672"/>
            <a:ext cx="1459054" cy="200055"/>
          </a:xfrm>
          <a:prstGeom prst="rect">
            <a:avLst/>
          </a:prstGeom>
        </p:spPr>
        <p:txBody>
          <a:bodyPr wrap="none">
            <a:spAutoFit/>
          </a:bodyPr>
          <a:lstStyle/>
          <a:p>
            <a:pPr algn="ctr"/>
            <a:r>
              <a:rPr lang="en-US" sz="700" dirty="0">
                <a:latin typeface="Arial" panose="020B0604020202020204" pitchFamily="34" charset="0"/>
                <a:cs typeface="Arial" panose="020B0604020202020204" pitchFamily="34" charset="0"/>
              </a:rPr>
              <a:t>Photo courtesy of Gladys Kwok </a:t>
            </a:r>
          </a:p>
        </p:txBody>
      </p:sp>
      <p:sp>
        <p:nvSpPr>
          <p:cNvPr id="11" name="Rectangle 10">
            <a:extLst>
              <a:ext uri="{FF2B5EF4-FFF2-40B4-BE49-F238E27FC236}">
                <a16:creationId xmlns:a16="http://schemas.microsoft.com/office/drawing/2014/main" id="{C61713B1-0EB9-E74D-9C07-47A4AE89DE69}"/>
              </a:ext>
            </a:extLst>
          </p:cNvPr>
          <p:cNvSpPr/>
          <p:nvPr/>
        </p:nvSpPr>
        <p:spPr>
          <a:xfrm>
            <a:off x="2601638" y="3599672"/>
            <a:ext cx="1484702" cy="200055"/>
          </a:xfrm>
          <a:prstGeom prst="rect">
            <a:avLst/>
          </a:prstGeom>
        </p:spPr>
        <p:txBody>
          <a:bodyPr wrap="none">
            <a:spAutoFit/>
          </a:bodyPr>
          <a:lstStyle/>
          <a:p>
            <a:pPr algn="ctr"/>
            <a:r>
              <a:rPr lang="en-US" sz="700" dirty="0">
                <a:latin typeface="Arial" panose="020B0604020202020204" pitchFamily="34" charset="0"/>
                <a:cs typeface="Arial" panose="020B0604020202020204" pitchFamily="34" charset="0"/>
              </a:rPr>
              <a:t>Photo courtesy of Dr Katy Leung</a:t>
            </a:r>
          </a:p>
        </p:txBody>
      </p:sp>
      <p:sp>
        <p:nvSpPr>
          <p:cNvPr id="12" name="Rectangle 11">
            <a:extLst>
              <a:ext uri="{FF2B5EF4-FFF2-40B4-BE49-F238E27FC236}">
                <a16:creationId xmlns:a16="http://schemas.microsoft.com/office/drawing/2014/main" id="{53230EE2-90D9-594C-A201-42D224E7F79D}"/>
              </a:ext>
            </a:extLst>
          </p:cNvPr>
          <p:cNvSpPr/>
          <p:nvPr/>
        </p:nvSpPr>
        <p:spPr>
          <a:xfrm>
            <a:off x="255969" y="2273535"/>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A</a:t>
            </a:r>
          </a:p>
        </p:txBody>
      </p:sp>
      <p:sp>
        <p:nvSpPr>
          <p:cNvPr id="13" name="Rectangle 12">
            <a:extLst>
              <a:ext uri="{FF2B5EF4-FFF2-40B4-BE49-F238E27FC236}">
                <a16:creationId xmlns:a16="http://schemas.microsoft.com/office/drawing/2014/main" id="{E77948BE-D636-8D44-9235-EC636572E34C}"/>
              </a:ext>
            </a:extLst>
          </p:cNvPr>
          <p:cNvSpPr/>
          <p:nvPr/>
        </p:nvSpPr>
        <p:spPr>
          <a:xfrm>
            <a:off x="2439683" y="2273535"/>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B</a:t>
            </a:r>
          </a:p>
        </p:txBody>
      </p:sp>
      <p:sp>
        <p:nvSpPr>
          <p:cNvPr id="14" name="Rectangle 13">
            <a:extLst>
              <a:ext uri="{FF2B5EF4-FFF2-40B4-BE49-F238E27FC236}">
                <a16:creationId xmlns:a16="http://schemas.microsoft.com/office/drawing/2014/main" id="{854175BC-3B69-F742-96C8-92AF23621E81}"/>
              </a:ext>
            </a:extLst>
          </p:cNvPr>
          <p:cNvSpPr/>
          <p:nvPr/>
        </p:nvSpPr>
        <p:spPr>
          <a:xfrm>
            <a:off x="4623398" y="2279232"/>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C</a:t>
            </a:r>
          </a:p>
        </p:txBody>
      </p:sp>
      <p:sp>
        <p:nvSpPr>
          <p:cNvPr id="15" name="Rectangle 14">
            <a:extLst>
              <a:ext uri="{FF2B5EF4-FFF2-40B4-BE49-F238E27FC236}">
                <a16:creationId xmlns:a16="http://schemas.microsoft.com/office/drawing/2014/main" id="{821D83C4-149E-8C40-A4CE-3C279DDB9618}"/>
              </a:ext>
            </a:extLst>
          </p:cNvPr>
          <p:cNvSpPr/>
          <p:nvPr/>
        </p:nvSpPr>
        <p:spPr>
          <a:xfrm>
            <a:off x="6852945" y="2316808"/>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D</a:t>
            </a:r>
          </a:p>
        </p:txBody>
      </p:sp>
    </p:spTree>
    <p:extLst>
      <p:ext uri="{BB962C8B-B14F-4D97-AF65-F5344CB8AC3E}">
        <p14:creationId xmlns:p14="http://schemas.microsoft.com/office/powerpoint/2010/main" val="1204518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GB" dirty="0"/>
              <a:t>Physical examination for </a:t>
            </a:r>
            <a:r>
              <a:rPr lang="en-US" dirty="0"/>
              <a:t>enthesitis </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endParaRPr lang="en-US" dirty="0"/>
          </a:p>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p:txBody>
          <a:bodyPr>
            <a:normAutofit/>
          </a:bodyPr>
          <a:lstStyle/>
          <a:p>
            <a:endParaRPr lang="en-SG" dirty="0"/>
          </a:p>
          <a:p>
            <a:endParaRPr lang="en-SG" dirty="0"/>
          </a:p>
        </p:txBody>
      </p:sp>
      <p:sp>
        <p:nvSpPr>
          <p:cNvPr id="3" name="Rectangle 2">
            <a:extLst>
              <a:ext uri="{FF2B5EF4-FFF2-40B4-BE49-F238E27FC236}">
                <a16:creationId xmlns:a16="http://schemas.microsoft.com/office/drawing/2014/main" id="{4EE52A29-4430-D847-85F9-38404E15A4A5}"/>
              </a:ext>
            </a:extLst>
          </p:cNvPr>
          <p:cNvSpPr/>
          <p:nvPr/>
        </p:nvSpPr>
        <p:spPr>
          <a:xfrm>
            <a:off x="2256590" y="978478"/>
            <a:ext cx="4630819" cy="307777"/>
          </a:xfrm>
          <a:prstGeom prst="rect">
            <a:avLst/>
          </a:prstGeom>
        </p:spPr>
        <p:txBody>
          <a:bodyPr wrap="none">
            <a:spAutoFit/>
          </a:bodyPr>
          <a:lstStyle/>
          <a:p>
            <a:pPr algn="ctr"/>
            <a:r>
              <a:rPr lang="en-MY" sz="1400" dirty="0">
                <a:latin typeface="Arial" panose="020B0604020202020204" pitchFamily="34" charset="0"/>
                <a:cs typeface="Arial" panose="020B0604020202020204" pitchFamily="34" charset="0"/>
              </a:rPr>
              <a:t>Distinguishing PsA’s specific clinical features: Enthesitis </a:t>
            </a:r>
            <a:endParaRPr lang="en-GB" sz="1400" dirty="0"/>
          </a:p>
        </p:txBody>
      </p:sp>
      <p:sp>
        <p:nvSpPr>
          <p:cNvPr id="7" name="Text Placeholder 3">
            <a:extLst>
              <a:ext uri="{FF2B5EF4-FFF2-40B4-BE49-F238E27FC236}">
                <a16:creationId xmlns:a16="http://schemas.microsoft.com/office/drawing/2014/main" id="{3561E7B9-0261-1242-8F4E-27F9241A3AC9}"/>
              </a:ext>
            </a:extLst>
          </p:cNvPr>
          <p:cNvSpPr txBox="1">
            <a:spLocks/>
          </p:cNvSpPr>
          <p:nvPr/>
        </p:nvSpPr>
        <p:spPr>
          <a:xfrm>
            <a:off x="942310" y="2532058"/>
            <a:ext cx="1314280"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 courtesy of Professor Kishimoto Mitsumasa</a:t>
            </a:r>
          </a:p>
        </p:txBody>
      </p:sp>
      <p:cxnSp>
        <p:nvCxnSpPr>
          <p:cNvPr id="17" name="Straight Arrow Connector 16">
            <a:extLst>
              <a:ext uri="{FF2B5EF4-FFF2-40B4-BE49-F238E27FC236}">
                <a16:creationId xmlns:a16="http://schemas.microsoft.com/office/drawing/2014/main" id="{9B41F1B3-44A5-EC45-9F84-251D6A288341}"/>
              </a:ext>
            </a:extLst>
          </p:cNvPr>
          <p:cNvCxnSpPr>
            <a:cxnSpLocks/>
          </p:cNvCxnSpPr>
          <p:nvPr/>
        </p:nvCxnSpPr>
        <p:spPr>
          <a:xfrm flipH="1">
            <a:off x="5350153" y="3456730"/>
            <a:ext cx="72335" cy="85119"/>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35C1DA4E-57A4-CE4C-83B8-F306198C8FFC}"/>
              </a:ext>
            </a:extLst>
          </p:cNvPr>
          <p:cNvSpPr/>
          <p:nvPr/>
        </p:nvSpPr>
        <p:spPr>
          <a:xfrm>
            <a:off x="2101128" y="4925899"/>
            <a:ext cx="6107107" cy="200055"/>
          </a:xfrm>
          <a:prstGeom prst="rect">
            <a:avLst/>
          </a:prstGeom>
        </p:spPr>
        <p:txBody>
          <a:bodyPr wrap="square">
            <a:spAutoFit/>
          </a:bodyPr>
          <a:lstStyle/>
          <a:p>
            <a:pPr algn="ctr"/>
            <a:r>
              <a:rPr lang="en-US" sz="700" dirty="0">
                <a:latin typeface="Arial" panose="020B0604020202020204" pitchFamily="34" charset="0"/>
                <a:cs typeface="Arial" panose="020B0604020202020204" pitchFamily="34" charset="0"/>
              </a:rPr>
              <a:t>Photos C-F reproduced with permission from Siddiq MA, et al. J Back Musculoskelet Rehabil 2015;28(3):463-71.</a:t>
            </a:r>
          </a:p>
        </p:txBody>
      </p:sp>
      <p:sp>
        <p:nvSpPr>
          <p:cNvPr id="14" name="Text Placeholder 3">
            <a:extLst>
              <a:ext uri="{FF2B5EF4-FFF2-40B4-BE49-F238E27FC236}">
                <a16:creationId xmlns:a16="http://schemas.microsoft.com/office/drawing/2014/main" id="{6ECA7934-285A-4640-B219-5A14CA9B948A}"/>
              </a:ext>
            </a:extLst>
          </p:cNvPr>
          <p:cNvSpPr txBox="1">
            <a:spLocks/>
          </p:cNvSpPr>
          <p:nvPr/>
        </p:nvSpPr>
        <p:spPr>
          <a:xfrm>
            <a:off x="2913730" y="2530439"/>
            <a:ext cx="1314280"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 courtesy of Dr Katy Leung</a:t>
            </a:r>
          </a:p>
        </p:txBody>
      </p:sp>
      <p:grpSp>
        <p:nvGrpSpPr>
          <p:cNvPr id="36" name="Group 35">
            <a:extLst>
              <a:ext uri="{FF2B5EF4-FFF2-40B4-BE49-F238E27FC236}">
                <a16:creationId xmlns:a16="http://schemas.microsoft.com/office/drawing/2014/main" id="{672E75AD-D2C1-CC40-B5F1-E5A9EF4D7C0B}"/>
              </a:ext>
            </a:extLst>
          </p:cNvPr>
          <p:cNvGrpSpPr/>
          <p:nvPr/>
        </p:nvGrpSpPr>
        <p:grpSpPr>
          <a:xfrm>
            <a:off x="52570" y="1138471"/>
            <a:ext cx="9144000" cy="3949068"/>
            <a:chOff x="52570" y="1126612"/>
            <a:chExt cx="9144000" cy="3949068"/>
          </a:xfrm>
        </p:grpSpPr>
        <p:graphicFrame>
          <p:nvGraphicFramePr>
            <p:cNvPr id="8" name="Diagram 7">
              <a:extLst>
                <a:ext uri="{FF2B5EF4-FFF2-40B4-BE49-F238E27FC236}">
                  <a16:creationId xmlns:a16="http://schemas.microsoft.com/office/drawing/2014/main" id="{5D7E8FC5-581E-D342-AC8A-18E4888C39E4}"/>
                </a:ext>
              </a:extLst>
            </p:cNvPr>
            <p:cNvGraphicFramePr/>
            <p:nvPr>
              <p:extLst>
                <p:ext uri="{D42A27DB-BD31-4B8C-83A1-F6EECF244321}">
                  <p14:modId xmlns:p14="http://schemas.microsoft.com/office/powerpoint/2010/main" val="1865399083"/>
                </p:ext>
              </p:extLst>
            </p:nvPr>
          </p:nvGraphicFramePr>
          <p:xfrm>
            <a:off x="52570" y="1126612"/>
            <a:ext cx="9144000" cy="39490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11">
              <a:extLst>
                <a:ext uri="{FF2B5EF4-FFF2-40B4-BE49-F238E27FC236}">
                  <a16:creationId xmlns:a16="http://schemas.microsoft.com/office/drawing/2014/main" id="{0ABDF60B-42F6-FD4E-85B7-97B1B33FF676}"/>
                </a:ext>
              </a:extLst>
            </p:cNvPr>
            <p:cNvSpPr/>
            <p:nvPr/>
          </p:nvSpPr>
          <p:spPr>
            <a:xfrm>
              <a:off x="4812635" y="1364851"/>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C</a:t>
              </a:r>
            </a:p>
          </p:txBody>
        </p:sp>
      </p:grpSp>
      <p:sp>
        <p:nvSpPr>
          <p:cNvPr id="16" name="Rectangle 15">
            <a:extLst>
              <a:ext uri="{FF2B5EF4-FFF2-40B4-BE49-F238E27FC236}">
                <a16:creationId xmlns:a16="http://schemas.microsoft.com/office/drawing/2014/main" id="{6D061D32-DE2D-BC4A-BAA6-6013F6BCEE04}"/>
              </a:ext>
            </a:extLst>
          </p:cNvPr>
          <p:cNvSpPr/>
          <p:nvPr/>
        </p:nvSpPr>
        <p:spPr>
          <a:xfrm>
            <a:off x="6757468" y="1404540"/>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D</a:t>
            </a:r>
          </a:p>
        </p:txBody>
      </p:sp>
      <p:sp>
        <p:nvSpPr>
          <p:cNvPr id="18" name="Rectangle 17">
            <a:extLst>
              <a:ext uri="{FF2B5EF4-FFF2-40B4-BE49-F238E27FC236}">
                <a16:creationId xmlns:a16="http://schemas.microsoft.com/office/drawing/2014/main" id="{3DCCF0CD-1B88-5849-96E9-F9F456C421B9}"/>
              </a:ext>
            </a:extLst>
          </p:cNvPr>
          <p:cNvSpPr/>
          <p:nvPr/>
        </p:nvSpPr>
        <p:spPr>
          <a:xfrm>
            <a:off x="2003979" y="3393235"/>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E</a:t>
            </a:r>
          </a:p>
        </p:txBody>
      </p:sp>
      <p:sp>
        <p:nvSpPr>
          <p:cNvPr id="19" name="Rectangle 18">
            <a:extLst>
              <a:ext uri="{FF2B5EF4-FFF2-40B4-BE49-F238E27FC236}">
                <a16:creationId xmlns:a16="http://schemas.microsoft.com/office/drawing/2014/main" id="{61A01F23-77C3-1245-9C23-BA6085659C11}"/>
              </a:ext>
            </a:extLst>
          </p:cNvPr>
          <p:cNvSpPr/>
          <p:nvPr/>
        </p:nvSpPr>
        <p:spPr>
          <a:xfrm>
            <a:off x="5162605" y="3349201"/>
            <a:ext cx="187548"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F</a:t>
            </a:r>
          </a:p>
        </p:txBody>
      </p:sp>
      <p:sp>
        <p:nvSpPr>
          <p:cNvPr id="20" name="Rectangle 19">
            <a:extLst>
              <a:ext uri="{FF2B5EF4-FFF2-40B4-BE49-F238E27FC236}">
                <a16:creationId xmlns:a16="http://schemas.microsoft.com/office/drawing/2014/main" id="{9EFA8C5F-42BC-8343-858A-6179ED475BBD}"/>
              </a:ext>
            </a:extLst>
          </p:cNvPr>
          <p:cNvSpPr/>
          <p:nvPr/>
        </p:nvSpPr>
        <p:spPr>
          <a:xfrm>
            <a:off x="2716223" y="1406086"/>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B</a:t>
            </a:r>
          </a:p>
        </p:txBody>
      </p:sp>
      <p:sp>
        <p:nvSpPr>
          <p:cNvPr id="21" name="Rectangle 20">
            <a:extLst>
              <a:ext uri="{FF2B5EF4-FFF2-40B4-BE49-F238E27FC236}">
                <a16:creationId xmlns:a16="http://schemas.microsoft.com/office/drawing/2014/main" id="{A965970E-B6C4-2E46-86D1-AC43C76CF156}"/>
              </a:ext>
            </a:extLst>
          </p:cNvPr>
          <p:cNvSpPr/>
          <p:nvPr/>
        </p:nvSpPr>
        <p:spPr>
          <a:xfrm>
            <a:off x="863758" y="1475495"/>
            <a:ext cx="259882" cy="2369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A</a:t>
            </a:r>
          </a:p>
        </p:txBody>
      </p:sp>
      <p:cxnSp>
        <p:nvCxnSpPr>
          <p:cNvPr id="22" name="Straight Arrow Connector 21">
            <a:extLst>
              <a:ext uri="{FF2B5EF4-FFF2-40B4-BE49-F238E27FC236}">
                <a16:creationId xmlns:a16="http://schemas.microsoft.com/office/drawing/2014/main" id="{8220C66E-B216-EB4A-9ADD-FFC4137B69E7}"/>
              </a:ext>
            </a:extLst>
          </p:cNvPr>
          <p:cNvCxnSpPr>
            <a:cxnSpLocks/>
          </p:cNvCxnSpPr>
          <p:nvPr/>
        </p:nvCxnSpPr>
        <p:spPr>
          <a:xfrm flipV="1">
            <a:off x="7570381" y="2110563"/>
            <a:ext cx="63796" cy="240928"/>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D9E58C3B-5605-7C4E-BFFF-F9F3A748A00C}"/>
              </a:ext>
            </a:extLst>
          </p:cNvPr>
          <p:cNvCxnSpPr>
            <a:cxnSpLocks/>
          </p:cNvCxnSpPr>
          <p:nvPr/>
        </p:nvCxnSpPr>
        <p:spPr>
          <a:xfrm flipH="1">
            <a:off x="6659896" y="3669117"/>
            <a:ext cx="138344" cy="137099"/>
          </a:xfrm>
          <a:prstGeom prst="straightConnector1">
            <a:avLst/>
          </a:prstGeom>
          <a:ln w="254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3E8268B-FDAA-7D47-B868-DEF4C0D9EF9E}"/>
              </a:ext>
            </a:extLst>
          </p:cNvPr>
          <p:cNvCxnSpPr>
            <a:cxnSpLocks/>
          </p:cNvCxnSpPr>
          <p:nvPr/>
        </p:nvCxnSpPr>
        <p:spPr>
          <a:xfrm flipH="1">
            <a:off x="5808576" y="1601789"/>
            <a:ext cx="138344" cy="137099"/>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9E53057D-2DEE-B549-A8FB-37E85063A690}"/>
              </a:ext>
            </a:extLst>
          </p:cNvPr>
          <p:cNvCxnSpPr>
            <a:cxnSpLocks/>
          </p:cNvCxnSpPr>
          <p:nvPr/>
        </p:nvCxnSpPr>
        <p:spPr>
          <a:xfrm flipH="1">
            <a:off x="5877748" y="1643883"/>
            <a:ext cx="138344" cy="137099"/>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F99D2D5A-8D15-9447-AF53-F6B693B321C4}"/>
              </a:ext>
            </a:extLst>
          </p:cNvPr>
          <p:cNvCxnSpPr>
            <a:cxnSpLocks/>
          </p:cNvCxnSpPr>
          <p:nvPr/>
        </p:nvCxnSpPr>
        <p:spPr>
          <a:xfrm flipH="1">
            <a:off x="5477479" y="3274766"/>
            <a:ext cx="102364" cy="79521"/>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2BB60AAF-1F29-E645-8520-EF95030E1B4A}"/>
              </a:ext>
            </a:extLst>
          </p:cNvPr>
          <p:cNvCxnSpPr>
            <a:cxnSpLocks/>
          </p:cNvCxnSpPr>
          <p:nvPr/>
        </p:nvCxnSpPr>
        <p:spPr>
          <a:xfrm flipV="1">
            <a:off x="3570870" y="2140926"/>
            <a:ext cx="65965" cy="139998"/>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EFA62A1E-2973-DC49-B5C0-5E63DC58B563}"/>
              </a:ext>
            </a:extLst>
          </p:cNvPr>
          <p:cNvCxnSpPr>
            <a:cxnSpLocks/>
          </p:cNvCxnSpPr>
          <p:nvPr/>
        </p:nvCxnSpPr>
        <p:spPr>
          <a:xfrm flipH="1" flipV="1">
            <a:off x="3441366" y="2140512"/>
            <a:ext cx="42299" cy="140412"/>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8F41AEF2-1D60-2342-B062-0DDD87FB41AE}"/>
              </a:ext>
            </a:extLst>
          </p:cNvPr>
          <p:cNvSpPr/>
          <p:nvPr/>
        </p:nvSpPr>
        <p:spPr>
          <a:xfrm>
            <a:off x="1431206" y="2824147"/>
            <a:ext cx="2957413" cy="276999"/>
          </a:xfrm>
          <a:prstGeom prst="rect">
            <a:avLst/>
          </a:prstGeom>
        </p:spPr>
        <p:txBody>
          <a:bodyPr wrap="none">
            <a:spAutoFit/>
          </a:bodyPr>
          <a:lstStyle/>
          <a:p>
            <a:pPr lvl="0"/>
            <a:r>
              <a:rPr lang="en-US" sz="1200" dirty="0">
                <a:latin typeface="Arial" panose="020B0604020202020204" pitchFamily="34" charset="0"/>
                <a:cs typeface="Arial" panose="020B0604020202020204" pitchFamily="34" charset="0"/>
              </a:rPr>
              <a:t>Enthesitis of the Achilles tendon (arrows)</a:t>
            </a:r>
          </a:p>
        </p:txBody>
      </p:sp>
      <p:cxnSp>
        <p:nvCxnSpPr>
          <p:cNvPr id="49" name="Straight Arrow Connector 48">
            <a:extLst>
              <a:ext uri="{FF2B5EF4-FFF2-40B4-BE49-F238E27FC236}">
                <a16:creationId xmlns:a16="http://schemas.microsoft.com/office/drawing/2014/main" id="{935DE494-4DCF-1A44-8CCC-E0862C52CEC2}"/>
              </a:ext>
            </a:extLst>
          </p:cNvPr>
          <p:cNvCxnSpPr>
            <a:cxnSpLocks/>
          </p:cNvCxnSpPr>
          <p:nvPr/>
        </p:nvCxnSpPr>
        <p:spPr>
          <a:xfrm flipV="1">
            <a:off x="2133920" y="2052247"/>
            <a:ext cx="65965" cy="139998"/>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A174F94-13DC-844A-90FB-29A4011BDD2C}"/>
              </a:ext>
            </a:extLst>
          </p:cNvPr>
          <p:cNvCxnSpPr>
            <a:cxnSpLocks/>
          </p:cNvCxnSpPr>
          <p:nvPr/>
        </p:nvCxnSpPr>
        <p:spPr>
          <a:xfrm flipH="1" flipV="1">
            <a:off x="1235283" y="2040357"/>
            <a:ext cx="42299" cy="140412"/>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93426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MY" dirty="0"/>
              <a:t>Physical examination of joints </a:t>
            </a:r>
            <a:r>
              <a:rPr lang="en-SG" dirty="0"/>
              <a:t>with the 66/68-swollen and tender joint count</a:t>
            </a:r>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Autofit/>
          </a:bodyPr>
          <a:lstStyle/>
          <a:p>
            <a:r>
              <a:rPr lang="en-US" dirty="0"/>
              <a:t>GRAPPA, Group for Research and Assessment of Psoriasis and Psoriatic Arthritis; MSK, musculoskeletal; OMERACT, Outcome Measures in Rheumatology; PsA, psoriatic arthritis; SJC66/TJC68, 66/68-swollen and tender joint count</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p:txBody>
          <a:bodyPr>
            <a:normAutofit/>
          </a:bodyPr>
          <a:lstStyle/>
          <a:p>
            <a:endParaRPr lang="en-SG" dirty="0"/>
          </a:p>
          <a:p>
            <a:r>
              <a:rPr lang="en-SG" dirty="0"/>
              <a:t>1.</a:t>
            </a:r>
            <a:r>
              <a:rPr lang="en-US" dirty="0"/>
              <a:t> </a:t>
            </a:r>
            <a:r>
              <a:rPr lang="en-MY" dirty="0"/>
              <a:t>Duarte-García A, et al. J Rheumatol 2019;46(8):996-1005.</a:t>
            </a:r>
            <a:endParaRPr lang="en-US" dirty="0"/>
          </a:p>
          <a:p>
            <a:endParaRPr lang="en-SG" dirty="0"/>
          </a:p>
          <a:p>
            <a:endParaRPr lang="en-SG" dirty="0"/>
          </a:p>
        </p:txBody>
      </p:sp>
      <p:sp>
        <p:nvSpPr>
          <p:cNvPr id="10" name="Content Placeholder 2">
            <a:extLst>
              <a:ext uri="{FF2B5EF4-FFF2-40B4-BE49-F238E27FC236}">
                <a16:creationId xmlns:a16="http://schemas.microsoft.com/office/drawing/2014/main" id="{79818FD8-312B-4F65-83DB-762D270C79C8}"/>
              </a:ext>
            </a:extLst>
          </p:cNvPr>
          <p:cNvSpPr txBox="1">
            <a:spLocks/>
          </p:cNvSpPr>
          <p:nvPr/>
        </p:nvSpPr>
        <p:spPr>
          <a:xfrm>
            <a:off x="515851" y="1499460"/>
            <a:ext cx="3483540" cy="398299"/>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Aft>
                <a:spcPts val="0"/>
              </a:spcAft>
            </a:pPr>
            <a:r>
              <a:rPr lang="en-US" dirty="0"/>
              <a:t>The SJC66/TJC68 Joint Count is endorsed by OMERACT to measure MSK disease activity/peripheral arthritis in PsA.</a:t>
            </a:r>
            <a:r>
              <a:rPr lang="en-US" baseline="30000" dirty="0"/>
              <a:t>1</a:t>
            </a:r>
            <a:endParaRPr lang="en-US" dirty="0"/>
          </a:p>
          <a:p>
            <a:pPr lvl="1">
              <a:spcAft>
                <a:spcPts val="0"/>
              </a:spcAft>
              <a:buFont typeface="Courier New" panose="02070309020205020404" pitchFamily="49" charset="0"/>
              <a:buChar char="o"/>
            </a:pPr>
            <a:r>
              <a:rPr lang="en-US" dirty="0"/>
              <a:t>66 joints (not including the hips) are assessed for swelling and 68 joints are assessed for tenderness (Figure).</a:t>
            </a:r>
            <a:r>
              <a:rPr lang="en-US" baseline="30000" dirty="0"/>
              <a:t>1</a:t>
            </a:r>
            <a:endParaRPr lang="en-US" dirty="0"/>
          </a:p>
          <a:p>
            <a:pPr lvl="1">
              <a:spcAft>
                <a:spcPts val="0"/>
              </a:spcAft>
              <a:buFont typeface="Courier New" panose="02070309020205020404" pitchFamily="49" charset="0"/>
              <a:buChar char="o"/>
            </a:pPr>
            <a:r>
              <a:rPr lang="en-US" dirty="0"/>
              <a:t>The joint count is scored as a sum of the tender joints and a sum of the swollen joints.</a:t>
            </a:r>
            <a:r>
              <a:rPr lang="en-US" baseline="30000" dirty="0"/>
              <a:t>1</a:t>
            </a:r>
            <a:endParaRPr lang="en-US" dirty="0"/>
          </a:p>
          <a:p>
            <a:endParaRPr lang="en-SG" dirty="0"/>
          </a:p>
        </p:txBody>
      </p:sp>
      <p:sp>
        <p:nvSpPr>
          <p:cNvPr id="6" name="Rectangle 5">
            <a:extLst>
              <a:ext uri="{FF2B5EF4-FFF2-40B4-BE49-F238E27FC236}">
                <a16:creationId xmlns:a16="http://schemas.microsoft.com/office/drawing/2014/main" id="{984E51D4-BF3D-464E-A1B3-3B6399B8064B}"/>
              </a:ext>
            </a:extLst>
          </p:cNvPr>
          <p:cNvSpPr/>
          <p:nvPr/>
        </p:nvSpPr>
        <p:spPr>
          <a:xfrm>
            <a:off x="4956312" y="1037044"/>
            <a:ext cx="2613216" cy="307777"/>
          </a:xfrm>
          <a:prstGeom prst="rect">
            <a:avLst/>
          </a:prstGeom>
        </p:spPr>
        <p:txBody>
          <a:bodyPr wrap="none">
            <a:spAutoFit/>
          </a:bodyPr>
          <a:lstStyle/>
          <a:p>
            <a:pPr algn="ctr"/>
            <a:r>
              <a:rPr lang="en-US" sz="1400" dirty="0">
                <a:latin typeface="Arial" panose="020B0604020202020204" pitchFamily="34" charset="0"/>
                <a:cs typeface="Arial" panose="020B0604020202020204" pitchFamily="34" charset="0"/>
              </a:rPr>
              <a:t>The SJC66/TJC68 Joint Count</a:t>
            </a:r>
          </a:p>
        </p:txBody>
      </p:sp>
      <p:sp>
        <p:nvSpPr>
          <p:cNvPr id="8" name="Rectangle 7">
            <a:extLst>
              <a:ext uri="{FF2B5EF4-FFF2-40B4-BE49-F238E27FC236}">
                <a16:creationId xmlns:a16="http://schemas.microsoft.com/office/drawing/2014/main" id="{D9C0447D-CCA2-D54A-BA59-F1179AC9D7B5}"/>
              </a:ext>
            </a:extLst>
          </p:cNvPr>
          <p:cNvSpPr/>
          <p:nvPr/>
        </p:nvSpPr>
        <p:spPr>
          <a:xfrm>
            <a:off x="4740372" y="4511211"/>
            <a:ext cx="1955985" cy="200055"/>
          </a:xfrm>
          <a:prstGeom prst="rect">
            <a:avLst/>
          </a:prstGeom>
        </p:spPr>
        <p:txBody>
          <a:bodyPr wrap="none">
            <a:spAutoFit/>
          </a:bodyPr>
          <a:lstStyle/>
          <a:p>
            <a:r>
              <a:rPr lang="en-MY" sz="700" dirty="0">
                <a:latin typeface="Arial" panose="020B0604020202020204" pitchFamily="34" charset="0"/>
                <a:cs typeface="Arial" panose="020B0604020202020204" pitchFamily="34" charset="0"/>
              </a:rPr>
              <a:t>Figure redrawn from Duarte-García A, et al.</a:t>
            </a:r>
            <a:r>
              <a:rPr lang="en-MY" sz="700" baseline="30000" dirty="0">
                <a:latin typeface="Arial" panose="020B0604020202020204" pitchFamily="34" charset="0"/>
                <a:cs typeface="Arial" panose="020B0604020202020204" pitchFamily="34" charset="0"/>
              </a:rPr>
              <a:t>1</a:t>
            </a:r>
            <a:endParaRPr lang="en-US" sz="700" dirty="0">
              <a:latin typeface="Arial" panose="020B0604020202020204" pitchFamily="34" charset="0"/>
              <a:cs typeface="Arial" panose="020B0604020202020204" pitchFamily="34" charset="0"/>
            </a:endParaRPr>
          </a:p>
        </p:txBody>
      </p:sp>
      <p:graphicFrame>
        <p:nvGraphicFramePr>
          <p:cNvPr id="12" name="Table 7">
            <a:extLst>
              <a:ext uri="{FF2B5EF4-FFF2-40B4-BE49-F238E27FC236}">
                <a16:creationId xmlns:a16="http://schemas.microsoft.com/office/drawing/2014/main" id="{AEA03B6C-631B-C149-93A6-DFAEF21793B4}"/>
              </a:ext>
            </a:extLst>
          </p:cNvPr>
          <p:cNvGraphicFramePr>
            <a:graphicFrameLocks noGrp="1"/>
          </p:cNvGraphicFramePr>
          <p:nvPr>
            <p:extLst>
              <p:ext uri="{D42A27DB-BD31-4B8C-83A1-F6EECF244321}">
                <p14:modId xmlns:p14="http://schemas.microsoft.com/office/powerpoint/2010/main" val="4043851409"/>
              </p:ext>
            </p:extLst>
          </p:nvPr>
        </p:nvGraphicFramePr>
        <p:xfrm>
          <a:off x="4740372" y="1348748"/>
          <a:ext cx="3016216" cy="213360"/>
        </p:xfrm>
        <a:graphic>
          <a:graphicData uri="http://schemas.openxmlformats.org/drawingml/2006/table">
            <a:tbl>
              <a:tblPr firstRow="1" bandRow="1">
                <a:tableStyleId>{5C22544A-7EE6-4342-B048-85BDC9FD1C3A}</a:tableStyleId>
              </a:tblPr>
              <a:tblGrid>
                <a:gridCol w="1433390">
                  <a:extLst>
                    <a:ext uri="{9D8B030D-6E8A-4147-A177-3AD203B41FA5}">
                      <a16:colId xmlns:a16="http://schemas.microsoft.com/office/drawing/2014/main" val="4126052695"/>
                    </a:ext>
                  </a:extLst>
                </a:gridCol>
                <a:gridCol w="208280">
                  <a:extLst>
                    <a:ext uri="{9D8B030D-6E8A-4147-A177-3AD203B41FA5}">
                      <a16:colId xmlns:a16="http://schemas.microsoft.com/office/drawing/2014/main" val="897178311"/>
                    </a:ext>
                  </a:extLst>
                </a:gridCol>
                <a:gridCol w="1374546">
                  <a:extLst>
                    <a:ext uri="{9D8B030D-6E8A-4147-A177-3AD203B41FA5}">
                      <a16:colId xmlns:a16="http://schemas.microsoft.com/office/drawing/2014/main" val="4095598515"/>
                    </a:ext>
                  </a:extLst>
                </a:gridCol>
              </a:tblGrid>
              <a:tr h="0">
                <a:tc>
                  <a:txBody>
                    <a:bodyPr/>
                    <a:lstStyle/>
                    <a:p>
                      <a:pPr algn="ctr"/>
                      <a:r>
                        <a:rPr lang="en-US" sz="800" dirty="0">
                          <a:solidFill>
                            <a:schemeClr val="tx1"/>
                          </a:solidFill>
                          <a:latin typeface="Arial" panose="020B0604020202020204" pitchFamily="34" charset="0"/>
                          <a:cs typeface="Arial" panose="020B0604020202020204" pitchFamily="34" charset="0"/>
                        </a:rPr>
                        <a:t>Swollen joints</a:t>
                      </a:r>
                    </a:p>
                  </a:txBody>
                  <a:tcPr>
                    <a:lnB w="6350" cap="flat" cmpd="sng" algn="ctr">
                      <a:solidFill>
                        <a:schemeClr val="tx1"/>
                      </a:solidFill>
                      <a:prstDash val="solid"/>
                      <a:round/>
                      <a:headEnd type="none" w="med" len="med"/>
                      <a:tailEnd type="none" w="med" len="med"/>
                    </a:lnB>
                    <a:noFill/>
                  </a:tcPr>
                </a:tc>
                <a:tc>
                  <a:txBody>
                    <a:bodyPr/>
                    <a:lstStyle/>
                    <a:p>
                      <a:pPr algn="ctr"/>
                      <a:endParaRPr lang="en-US" sz="800" dirty="0">
                        <a:solidFill>
                          <a:schemeClr val="tx1"/>
                        </a:solidFill>
                        <a:latin typeface="Arial" panose="020B0604020202020204" pitchFamily="34" charset="0"/>
                        <a:cs typeface="Arial" panose="020B0604020202020204" pitchFamily="34" charset="0"/>
                      </a:endParaRPr>
                    </a:p>
                  </a:txBody>
                  <a:tcPr>
                    <a:noFill/>
                  </a:tcPr>
                </a:tc>
                <a:tc>
                  <a:txBody>
                    <a:bodyPr/>
                    <a:lstStyle/>
                    <a:p>
                      <a:pPr algn="ctr"/>
                      <a:r>
                        <a:rPr lang="en-US" sz="800" dirty="0">
                          <a:solidFill>
                            <a:schemeClr val="tx1"/>
                          </a:solidFill>
                          <a:latin typeface="Arial" panose="020B0604020202020204" pitchFamily="34" charset="0"/>
                          <a:cs typeface="Arial" panose="020B0604020202020204" pitchFamily="34" charset="0"/>
                        </a:rPr>
                        <a:t>Tender joints</a:t>
                      </a:r>
                    </a:p>
                  </a:txBody>
                  <a:tcPr>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8226493"/>
                  </a:ext>
                </a:extLst>
              </a:tr>
            </a:tbl>
          </a:graphicData>
        </a:graphic>
      </p:graphicFrame>
      <p:pic>
        <p:nvPicPr>
          <p:cNvPr id="13" name="Picture 12" descr="Diagram&#10;&#10;Description automatically generated">
            <a:extLst>
              <a:ext uri="{FF2B5EF4-FFF2-40B4-BE49-F238E27FC236}">
                <a16:creationId xmlns:a16="http://schemas.microsoft.com/office/drawing/2014/main" id="{D11ACB2F-8B2A-3041-A767-85D3C4125A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00" y="1698609"/>
            <a:ext cx="3469698" cy="2735479"/>
          </a:xfrm>
          <a:prstGeom prst="rect">
            <a:avLst/>
          </a:prstGeom>
        </p:spPr>
      </p:pic>
    </p:spTree>
    <p:extLst>
      <p:ext uri="{BB962C8B-B14F-4D97-AF65-F5344CB8AC3E}">
        <p14:creationId xmlns:p14="http://schemas.microsoft.com/office/powerpoint/2010/main" val="3806713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fontScale="90000"/>
          </a:bodyPr>
          <a:lstStyle/>
          <a:p>
            <a:r>
              <a:rPr lang="en-US" sz="2400" dirty="0"/>
              <a:t>Screening questionnaires can be used to aid the identification of PsA</a:t>
            </a:r>
            <a:r>
              <a:rPr lang="en-US" sz="2400" baseline="30000" dirty="0"/>
              <a:t>1,2 </a:t>
            </a:r>
            <a:r>
              <a:rPr lang="en-US" sz="2400" dirty="0"/>
              <a:t>(1/3) </a:t>
            </a:r>
            <a:endParaRPr lang="en-GB" sz="24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p:txBody>
          <a:bodyPr>
            <a:normAutofit/>
          </a:bodyPr>
          <a:lstStyle/>
          <a:p>
            <a:r>
              <a:rPr lang="en-US" dirty="0"/>
              <a:t>1. Ritchlin CT, et al. N Engl J Med 2017;376(10):957-970. </a:t>
            </a:r>
            <a:endParaRPr lang="en-SG" dirty="0"/>
          </a:p>
          <a:p>
            <a:r>
              <a:rPr lang="en-MY" dirty="0"/>
              <a:t>2. Iragorri N, et al. </a:t>
            </a:r>
            <a:r>
              <a:rPr lang="en-US" dirty="0"/>
              <a:t>Rheumatology (Oxford) 2019;58(4):692-707.</a:t>
            </a:r>
            <a:endParaRPr lang="en-SG" dirty="0"/>
          </a:p>
          <a:p>
            <a:endParaRPr lang="en-SG" dirty="0"/>
          </a:p>
          <a:p>
            <a:endParaRPr lang="en-SG" dirty="0"/>
          </a:p>
        </p:txBody>
      </p:sp>
      <p:graphicFrame>
        <p:nvGraphicFramePr>
          <p:cNvPr id="3" name="Table 2">
            <a:extLst>
              <a:ext uri="{FF2B5EF4-FFF2-40B4-BE49-F238E27FC236}">
                <a16:creationId xmlns:a16="http://schemas.microsoft.com/office/drawing/2014/main" id="{304964E9-F8B7-C54F-9585-A9998F5B3863}"/>
              </a:ext>
            </a:extLst>
          </p:cNvPr>
          <p:cNvGraphicFramePr>
            <a:graphicFrameLocks noGrp="1"/>
          </p:cNvGraphicFramePr>
          <p:nvPr>
            <p:extLst>
              <p:ext uri="{D42A27DB-BD31-4B8C-83A1-F6EECF244321}">
                <p14:modId xmlns:p14="http://schemas.microsoft.com/office/powerpoint/2010/main" val="657717153"/>
              </p:ext>
            </p:extLst>
          </p:nvPr>
        </p:nvGraphicFramePr>
        <p:xfrm>
          <a:off x="3231073" y="2671568"/>
          <a:ext cx="5608127" cy="1188720"/>
        </p:xfrm>
        <a:graphic>
          <a:graphicData uri="http://schemas.openxmlformats.org/drawingml/2006/table">
            <a:tbl>
              <a:tblPr firstRow="1" bandRow="1">
                <a:tableStyleId>{5C22544A-7EE6-4342-B048-85BDC9FD1C3A}</a:tableStyleId>
              </a:tblPr>
              <a:tblGrid>
                <a:gridCol w="5608127">
                  <a:extLst>
                    <a:ext uri="{9D8B030D-6E8A-4147-A177-3AD203B41FA5}">
                      <a16:colId xmlns:a16="http://schemas.microsoft.com/office/drawing/2014/main" val="1770429133"/>
                    </a:ext>
                  </a:extLst>
                </a:gridCol>
              </a:tblGrid>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MY" sz="1200" b="1" kern="1200" dirty="0">
                          <a:solidFill>
                            <a:schemeClr val="lt1"/>
                          </a:solidFill>
                          <a:effectLst/>
                          <a:latin typeface="Arial" panose="020B0604020202020204" pitchFamily="34" charset="0"/>
                          <a:ea typeface="+mn-ea"/>
                          <a:cs typeface="Arial" panose="020B0604020202020204" pitchFamily="34" charset="0"/>
                        </a:rPr>
                        <a:t>Other questionnaire-based screening tools for PsA</a:t>
                      </a:r>
                      <a:r>
                        <a:rPr lang="en-MY" sz="1200" b="1" kern="1200" baseline="30000" dirty="0">
                          <a:solidFill>
                            <a:schemeClr val="lt1"/>
                          </a:solidFill>
                          <a:effectLst/>
                          <a:latin typeface="Arial" panose="020B0604020202020204" pitchFamily="34" charset="0"/>
                          <a:ea typeface="+mn-ea"/>
                          <a:cs typeface="Arial" panose="020B0604020202020204" pitchFamily="34" charset="0"/>
                        </a:rPr>
                        <a:t>2</a:t>
                      </a:r>
                      <a:endParaRPr lang="en-MY" sz="1200" b="1" kern="1200" dirty="0">
                        <a:solidFill>
                          <a:schemeClr val="lt1"/>
                        </a:solidFill>
                        <a:effectLst/>
                        <a:latin typeface="Arial" panose="020B0604020202020204" pitchFamily="34" charset="0"/>
                        <a:ea typeface="+mn-ea"/>
                        <a:cs typeface="Arial" panose="020B0604020202020204" pitchFamily="34" charset="0"/>
                      </a:endParaRP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200" b="0" kern="1200" dirty="0">
                          <a:solidFill>
                            <a:schemeClr val="lt1"/>
                          </a:solidFill>
                          <a:effectLst/>
                          <a:latin typeface="Arial" panose="020B0604020202020204" pitchFamily="34" charset="0"/>
                          <a:ea typeface="+mn-ea"/>
                          <a:cs typeface="Arial" panose="020B0604020202020204" pitchFamily="34" charset="0"/>
                        </a:rPr>
                        <a:t>CEPPA: Center of Excellence for Psoriasis and Psoriatic Arthritis</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200" b="0" kern="1200" dirty="0">
                          <a:solidFill>
                            <a:schemeClr val="lt1"/>
                          </a:solidFill>
                          <a:effectLst/>
                          <a:latin typeface="Arial" panose="020B0604020202020204" pitchFamily="34" charset="0"/>
                          <a:ea typeface="+mn-ea"/>
                          <a:cs typeface="Arial" panose="020B0604020202020204" pitchFamily="34" charset="0"/>
                        </a:rPr>
                        <a:t>CONTEST: COmparisoN of ThrEe Screening Tools in Psoriatic Arthritis </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200" b="0" kern="1200" dirty="0">
                          <a:solidFill>
                            <a:schemeClr val="lt1"/>
                          </a:solidFill>
                          <a:effectLst/>
                          <a:latin typeface="Arial" panose="020B0604020202020204" pitchFamily="34" charset="0"/>
                          <a:ea typeface="+mn-ea"/>
                          <a:cs typeface="Arial" panose="020B0604020202020204" pitchFamily="34" charset="0"/>
                        </a:rPr>
                        <a:t>ePASQ: electronic Psoriasis and Arthritis Screening Questionnaire </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200" b="0" kern="1200" dirty="0">
                          <a:solidFill>
                            <a:schemeClr val="lt1"/>
                          </a:solidFill>
                          <a:effectLst/>
                          <a:latin typeface="Arial" panose="020B0604020202020204" pitchFamily="34" charset="0"/>
                          <a:ea typeface="+mn-ea"/>
                          <a:cs typeface="Arial" panose="020B0604020202020204" pitchFamily="34" charset="0"/>
                        </a:rPr>
                        <a:t>GEPARD: German Psoriasis Arthritis Diagnostic</a:t>
                      </a:r>
                    </a:p>
                    <a:p>
                      <a:pPr marL="285750" marR="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200" b="0" kern="1200" dirty="0">
                          <a:solidFill>
                            <a:schemeClr val="lt1"/>
                          </a:solidFill>
                          <a:effectLst/>
                          <a:latin typeface="Arial" panose="020B0604020202020204" pitchFamily="34" charset="0"/>
                          <a:ea typeface="+mn-ea"/>
                          <a:cs typeface="Arial" panose="020B0604020202020204" pitchFamily="34" charset="0"/>
                        </a:rPr>
                        <a:t>ToPAS: Toronto Psoriatic Arthritis Screening</a:t>
                      </a:r>
                    </a:p>
                  </a:txBody>
                  <a:tcPr/>
                </a:tc>
                <a:extLst>
                  <a:ext uri="{0D108BD9-81ED-4DB2-BD59-A6C34878D82A}">
                    <a16:rowId xmlns:a16="http://schemas.microsoft.com/office/drawing/2014/main" val="3223966881"/>
                  </a:ext>
                </a:extLst>
              </a:tr>
            </a:tbl>
          </a:graphicData>
        </a:graphic>
      </p:graphicFrame>
      <p:graphicFrame>
        <p:nvGraphicFramePr>
          <p:cNvPr id="11" name="Table 10">
            <a:extLst>
              <a:ext uri="{FF2B5EF4-FFF2-40B4-BE49-F238E27FC236}">
                <a16:creationId xmlns:a16="http://schemas.microsoft.com/office/drawing/2014/main" id="{909DF94D-1B96-6443-A244-7689181A8B40}"/>
              </a:ext>
            </a:extLst>
          </p:cNvPr>
          <p:cNvGraphicFramePr>
            <a:graphicFrameLocks noGrp="1"/>
          </p:cNvGraphicFramePr>
          <p:nvPr>
            <p:extLst>
              <p:ext uri="{D42A27DB-BD31-4B8C-83A1-F6EECF244321}">
                <p14:modId xmlns:p14="http://schemas.microsoft.com/office/powerpoint/2010/main" val="1793020704"/>
              </p:ext>
            </p:extLst>
          </p:nvPr>
        </p:nvGraphicFramePr>
        <p:xfrm>
          <a:off x="515851" y="1413510"/>
          <a:ext cx="5760527" cy="1158240"/>
        </p:xfrm>
        <a:graphic>
          <a:graphicData uri="http://schemas.openxmlformats.org/drawingml/2006/table">
            <a:tbl>
              <a:tblPr firstRow="1" bandRow="1">
                <a:tableStyleId>{5C22544A-7EE6-4342-B048-85BDC9FD1C3A}</a:tableStyleId>
              </a:tblPr>
              <a:tblGrid>
                <a:gridCol w="5760527">
                  <a:extLst>
                    <a:ext uri="{9D8B030D-6E8A-4147-A177-3AD203B41FA5}">
                      <a16:colId xmlns:a16="http://schemas.microsoft.com/office/drawing/2014/main" val="1770429133"/>
                    </a:ext>
                  </a:extLst>
                </a:gridCol>
              </a:tblGrid>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MY" sz="1400" b="1" kern="1200" dirty="0">
                          <a:solidFill>
                            <a:schemeClr val="lt1"/>
                          </a:solidFill>
                          <a:effectLst/>
                          <a:latin typeface="Arial" panose="020B0604020202020204" pitchFamily="34" charset="0"/>
                          <a:ea typeface="+mn-ea"/>
                          <a:cs typeface="Arial" panose="020B0604020202020204" pitchFamily="34" charset="0"/>
                        </a:rPr>
                        <a:t>Commonly used PsA questionnaire-based screening tools</a:t>
                      </a:r>
                      <a:r>
                        <a:rPr lang="en-MY" sz="1400" b="1" kern="1200" baseline="30000" dirty="0">
                          <a:solidFill>
                            <a:schemeClr val="lt1"/>
                          </a:solidFill>
                          <a:effectLst/>
                          <a:latin typeface="Arial" panose="020B0604020202020204" pitchFamily="34" charset="0"/>
                          <a:ea typeface="+mn-ea"/>
                          <a:cs typeface="Arial" panose="020B0604020202020204" pitchFamily="34" charset="0"/>
                        </a:rPr>
                        <a:t>2</a:t>
                      </a:r>
                      <a:endParaRPr lang="en-MY" sz="1400" b="1" kern="1200" dirty="0">
                        <a:solidFill>
                          <a:schemeClr val="lt1"/>
                        </a:solidFill>
                        <a:effectLst/>
                        <a:latin typeface="Arial" panose="020B0604020202020204" pitchFamily="34" charset="0"/>
                        <a:ea typeface="+mn-ea"/>
                        <a:cs typeface="Arial" panose="020B0604020202020204" pitchFamily="34" charset="0"/>
                      </a:endParaRP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400" b="0" kern="1200" dirty="0">
                          <a:solidFill>
                            <a:schemeClr val="lt1"/>
                          </a:solidFill>
                          <a:effectLst/>
                          <a:latin typeface="Arial" panose="020B0604020202020204" pitchFamily="34" charset="0"/>
                          <a:ea typeface="+mn-ea"/>
                          <a:cs typeface="Arial" panose="020B0604020202020204" pitchFamily="34" charset="0"/>
                        </a:rPr>
                        <a:t>EARP: Early Psoriatic Arthritis Screening Questionnaire</a:t>
                      </a:r>
                    </a:p>
                    <a:p>
                      <a:pPr marL="285750" marR="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400" b="0" kern="1200" dirty="0">
                          <a:solidFill>
                            <a:schemeClr val="lt1"/>
                          </a:solidFill>
                          <a:effectLst/>
                          <a:latin typeface="Arial" panose="020B0604020202020204" pitchFamily="34" charset="0"/>
                          <a:ea typeface="+mn-ea"/>
                          <a:cs typeface="Arial" panose="020B0604020202020204" pitchFamily="34" charset="0"/>
                        </a:rPr>
                        <a:t>PASE: Psoriatic Arthritis Screening and Evaluation </a:t>
                      </a:r>
                    </a:p>
                    <a:p>
                      <a:pPr marL="285750" marR="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400" b="0" kern="1200" dirty="0">
                          <a:solidFill>
                            <a:schemeClr val="lt1"/>
                          </a:solidFill>
                          <a:effectLst/>
                          <a:latin typeface="Arial" panose="020B0604020202020204" pitchFamily="34" charset="0"/>
                          <a:ea typeface="+mn-ea"/>
                          <a:cs typeface="Arial" panose="020B0604020202020204" pitchFamily="34" charset="0"/>
                        </a:rPr>
                        <a:t>PEST: Psoriasis Epidemiology Screening Tool </a:t>
                      </a:r>
                    </a:p>
                    <a:p>
                      <a:pPr marL="285750" marR="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400" b="0" kern="1200" dirty="0">
                          <a:solidFill>
                            <a:schemeClr val="lt1"/>
                          </a:solidFill>
                          <a:effectLst/>
                          <a:latin typeface="Arial" panose="020B0604020202020204" pitchFamily="34" charset="0"/>
                          <a:ea typeface="+mn-ea"/>
                          <a:cs typeface="Arial" panose="020B0604020202020204" pitchFamily="34" charset="0"/>
                        </a:rPr>
                        <a:t>ToPAS II: Toronto Psoriatic Arthritis Screen II</a:t>
                      </a:r>
                    </a:p>
                  </a:txBody>
                  <a:tcPr/>
                </a:tc>
                <a:extLst>
                  <a:ext uri="{0D108BD9-81ED-4DB2-BD59-A6C34878D82A}">
                    <a16:rowId xmlns:a16="http://schemas.microsoft.com/office/drawing/2014/main" val="3223966881"/>
                  </a:ext>
                </a:extLst>
              </a:tr>
            </a:tbl>
          </a:graphicData>
        </a:graphic>
      </p:graphicFrame>
    </p:spTree>
    <p:extLst>
      <p:ext uri="{BB962C8B-B14F-4D97-AF65-F5344CB8AC3E}">
        <p14:creationId xmlns:p14="http://schemas.microsoft.com/office/powerpoint/2010/main" val="35575026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US" dirty="0"/>
              <a:t>Screening questionnaires can be used to aid the identification of PsA</a:t>
            </a:r>
            <a:r>
              <a:rPr lang="en-US" baseline="30000" dirty="0"/>
              <a:t>1,2 </a:t>
            </a:r>
            <a:r>
              <a:rPr lang="en-US" dirty="0"/>
              <a:t>(2/3) </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GB" dirty="0"/>
              <a:t>EARP, Early Psoriatic Arthritis Screening Questionnaire; PASE, Psoriatic Arthritis Screening and Evaluation; </a:t>
            </a:r>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24570" y="4585690"/>
            <a:ext cx="4029441" cy="388457"/>
          </a:xfrm>
        </p:spPr>
        <p:txBody>
          <a:bodyPr>
            <a:noAutofit/>
          </a:bodyPr>
          <a:lstStyle/>
          <a:p>
            <a:r>
              <a:rPr lang="en-US" dirty="0"/>
              <a:t>1. Ritchlin CT, et al. N Engl J Med 2017;376(10):957-970. </a:t>
            </a:r>
            <a:endParaRPr lang="en-SG" dirty="0"/>
          </a:p>
          <a:p>
            <a:r>
              <a:rPr lang="en-US" dirty="0"/>
              <a:t>2. Iragorri N, et al. Rheumatology (Oxford) 2019;58(4):692-707.</a:t>
            </a:r>
          </a:p>
          <a:p>
            <a:r>
              <a:rPr lang="en-US" dirty="0"/>
              <a:t>3. Mishra S, et al. Br J Dermatol 2017;176(3):765-770. </a:t>
            </a:r>
          </a:p>
          <a:p>
            <a:endParaRPr lang="en-US" dirty="0"/>
          </a:p>
          <a:p>
            <a:endParaRPr lang="en-US" dirty="0"/>
          </a:p>
          <a:p>
            <a:endParaRPr lang="en-SG" dirty="0"/>
          </a:p>
          <a:p>
            <a:endParaRPr lang="en-SG" dirty="0"/>
          </a:p>
        </p:txBody>
      </p:sp>
      <p:graphicFrame>
        <p:nvGraphicFramePr>
          <p:cNvPr id="3" name="Table 2">
            <a:extLst>
              <a:ext uri="{FF2B5EF4-FFF2-40B4-BE49-F238E27FC236}">
                <a16:creationId xmlns:a16="http://schemas.microsoft.com/office/drawing/2014/main" id="{4B62D3BD-7E8E-EB4C-8FCE-F749E9B23EC5}"/>
              </a:ext>
            </a:extLst>
          </p:cNvPr>
          <p:cNvGraphicFramePr>
            <a:graphicFrameLocks noGrp="1"/>
          </p:cNvGraphicFramePr>
          <p:nvPr>
            <p:extLst>
              <p:ext uri="{D42A27DB-BD31-4B8C-83A1-F6EECF244321}">
                <p14:modId xmlns:p14="http://schemas.microsoft.com/office/powerpoint/2010/main" val="3929828588"/>
              </p:ext>
            </p:extLst>
          </p:nvPr>
        </p:nvGraphicFramePr>
        <p:xfrm>
          <a:off x="515851" y="1241689"/>
          <a:ext cx="8138162" cy="2839765"/>
        </p:xfrm>
        <a:graphic>
          <a:graphicData uri="http://schemas.openxmlformats.org/drawingml/2006/table">
            <a:tbl>
              <a:tblPr firstRow="1" bandRow="1">
                <a:tableStyleId>{5C22544A-7EE6-4342-B048-85BDC9FD1C3A}</a:tableStyleId>
              </a:tblPr>
              <a:tblGrid>
                <a:gridCol w="1151584">
                  <a:extLst>
                    <a:ext uri="{9D8B030D-6E8A-4147-A177-3AD203B41FA5}">
                      <a16:colId xmlns:a16="http://schemas.microsoft.com/office/drawing/2014/main" val="3168476137"/>
                    </a:ext>
                  </a:extLst>
                </a:gridCol>
                <a:gridCol w="3493289">
                  <a:extLst>
                    <a:ext uri="{9D8B030D-6E8A-4147-A177-3AD203B41FA5}">
                      <a16:colId xmlns:a16="http://schemas.microsoft.com/office/drawing/2014/main" val="3429054085"/>
                    </a:ext>
                  </a:extLst>
                </a:gridCol>
                <a:gridCol w="3493289">
                  <a:extLst>
                    <a:ext uri="{9D8B030D-6E8A-4147-A177-3AD203B41FA5}">
                      <a16:colId xmlns:a16="http://schemas.microsoft.com/office/drawing/2014/main" val="1643975971"/>
                    </a:ext>
                  </a:extLst>
                </a:gridCol>
              </a:tblGrid>
              <a:tr h="425673">
                <a:tc>
                  <a:txBody>
                    <a:bodyPr/>
                    <a:lstStyle/>
                    <a:p>
                      <a:r>
                        <a:rPr lang="en-GB" sz="1400" dirty="0">
                          <a:latin typeface="Arial" panose="020B0604020202020204" pitchFamily="34" charset="0"/>
                          <a:cs typeface="Arial" panose="020B0604020202020204" pitchFamily="34" charset="0"/>
                        </a:rPr>
                        <a:t>Tool</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GB" sz="1400" dirty="0">
                          <a:latin typeface="Arial" panose="020B0604020202020204" pitchFamily="34" charset="0"/>
                          <a:cs typeface="Arial" panose="020B0604020202020204" pitchFamily="34" charset="0"/>
                        </a:rPr>
                        <a:t>Description</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400" dirty="0">
                          <a:latin typeface="Arial" panose="020B0604020202020204" pitchFamily="34" charset="0"/>
                          <a:cs typeface="Arial" panose="020B0604020202020204" pitchFamily="34" charset="0"/>
                        </a:rPr>
                        <a:t>Examples of items/questions</a:t>
                      </a:r>
                    </a:p>
                  </a:txBody>
                  <a:tcPr/>
                </a:tc>
                <a:extLst>
                  <a:ext uri="{0D108BD9-81ED-4DB2-BD59-A6C34878D82A}">
                    <a16:rowId xmlns:a16="http://schemas.microsoft.com/office/drawing/2014/main" val="176281171"/>
                  </a:ext>
                </a:extLst>
              </a:tr>
              <a:tr h="1329500">
                <a:tc>
                  <a:txBody>
                    <a:bodyPr/>
                    <a:lstStyle/>
                    <a:p>
                      <a:r>
                        <a:rPr lang="en-GB" sz="1400" dirty="0">
                          <a:latin typeface="Arial" panose="020B0604020202020204" pitchFamily="34" charset="0"/>
                          <a:cs typeface="Arial" panose="020B0604020202020204" pitchFamily="34" charset="0"/>
                        </a:rPr>
                        <a:t>EARP</a:t>
                      </a:r>
                      <a:r>
                        <a:rPr lang="en-GB" sz="1400" baseline="30000" dirty="0">
                          <a:latin typeface="Arial" panose="020B0604020202020204" pitchFamily="34" charset="0"/>
                          <a:cs typeface="Arial" panose="020B0604020202020204" pitchFamily="34" charset="0"/>
                        </a:rPr>
                        <a:t>2,3</a:t>
                      </a:r>
                      <a:endParaRPr lang="en-GB" sz="1400" dirty="0">
                        <a:latin typeface="Arial" panose="020B0604020202020204" pitchFamily="34" charset="0"/>
                        <a:cs typeface="Arial" panose="020B0604020202020204" pitchFamily="34" charset="0"/>
                      </a:endParaRPr>
                    </a:p>
                  </a:txBody>
                  <a:tcPr/>
                </a:tc>
                <a:tc>
                  <a:txBody>
                    <a:bodyPr/>
                    <a:lstStyle/>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latin typeface="Arial" panose="020B0604020202020204" pitchFamily="34" charset="0"/>
                          <a:cs typeface="Arial" panose="020B0604020202020204" pitchFamily="34" charset="0"/>
                        </a:rPr>
                        <a:t>Conducted in dermatology clinics.</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latin typeface="Arial" panose="020B0604020202020204" pitchFamily="34" charset="0"/>
                          <a:cs typeface="Arial" panose="020B0604020202020204" pitchFamily="34" charset="0"/>
                        </a:rPr>
                        <a:t>Takes &lt; 5 minutes to complete.</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latin typeface="Arial" panose="020B0604020202020204" pitchFamily="34" charset="0"/>
                          <a:cs typeface="Arial" panose="020B0604020202020204" pitchFamily="34" charset="0"/>
                        </a:rPr>
                        <a:t>Has the best sensitivity for diagnosing PsA in a patient with psoriasis.</a:t>
                      </a:r>
                    </a:p>
                  </a:txBody>
                  <a:tcPr/>
                </a:tc>
                <a:tc>
                  <a:txBody>
                    <a:bodyPr/>
                    <a:lstStyle/>
                    <a:p>
                      <a:pPr marL="285750" indent="-285750">
                        <a:buFont typeface="Arial" panose="020B0604020202020204" pitchFamily="34" charset="0"/>
                        <a:buChar char="•"/>
                      </a:pPr>
                      <a:r>
                        <a:rPr lang="en-US" sz="1400" kern="1200" dirty="0">
                          <a:solidFill>
                            <a:schemeClr val="dk1"/>
                          </a:solidFill>
                          <a:effectLst/>
                          <a:latin typeface="Arial" panose="020B0604020202020204" pitchFamily="34" charset="0"/>
                          <a:ea typeface="+mn-ea"/>
                          <a:cs typeface="Arial" panose="020B0604020202020204" pitchFamily="34" charset="0"/>
                        </a:rPr>
                        <a:t>Have you taken an anti-inflammatory more than twice a week for joint pain in the last 3 months?</a:t>
                      </a:r>
                    </a:p>
                    <a:p>
                      <a:pPr marL="285750" indent="-285750">
                        <a:buFont typeface="Arial" panose="020B0604020202020204" pitchFamily="34" charset="0"/>
                        <a:buChar char="•"/>
                      </a:pPr>
                      <a:r>
                        <a:rPr lang="en-US" sz="1400" kern="1200" dirty="0">
                          <a:solidFill>
                            <a:schemeClr val="dk1"/>
                          </a:solidFill>
                          <a:effectLst/>
                          <a:latin typeface="Arial" panose="020B0604020202020204" pitchFamily="34" charset="0"/>
                          <a:ea typeface="+mn-ea"/>
                          <a:cs typeface="Arial" panose="020B0604020202020204" pitchFamily="34" charset="0"/>
                        </a:rPr>
                        <a:t>Do you wake up at night because of low back pain?</a:t>
                      </a:r>
                    </a:p>
                  </a:txBody>
                  <a:tcPr/>
                </a:tc>
                <a:extLst>
                  <a:ext uri="{0D108BD9-81ED-4DB2-BD59-A6C34878D82A}">
                    <a16:rowId xmlns:a16="http://schemas.microsoft.com/office/drawing/2014/main" val="582466402"/>
                  </a:ext>
                </a:extLst>
              </a:tr>
              <a:tr h="1084592">
                <a:tc>
                  <a:txBody>
                    <a:bodyPr/>
                    <a:lstStyle/>
                    <a:p>
                      <a:r>
                        <a:rPr lang="en-GB" sz="1400" dirty="0">
                          <a:latin typeface="Arial" panose="020B0604020202020204" pitchFamily="34" charset="0"/>
                          <a:cs typeface="Arial" panose="020B0604020202020204" pitchFamily="34" charset="0"/>
                        </a:rPr>
                        <a:t>PASE</a:t>
                      </a:r>
                      <a:r>
                        <a:rPr lang="en-GB" sz="1400" baseline="30000" dirty="0">
                          <a:latin typeface="Arial" panose="020B0604020202020204" pitchFamily="34" charset="0"/>
                          <a:cs typeface="Arial" panose="020B0604020202020204" pitchFamily="34" charset="0"/>
                        </a:rPr>
                        <a:t>2</a:t>
                      </a:r>
                      <a:endParaRPr lang="en-GB" sz="1400" dirty="0">
                        <a:latin typeface="Arial" panose="020B0604020202020204" pitchFamily="34" charset="0"/>
                        <a:cs typeface="Arial" panose="020B0604020202020204" pitchFamily="34" charset="0"/>
                      </a:endParaRPr>
                    </a:p>
                  </a:txBody>
                  <a:tcPr/>
                </a:tc>
                <a:tc>
                  <a:txBody>
                    <a:bodyPr/>
                    <a:lstStyle/>
                    <a:p>
                      <a:pPr marL="285750" marR="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latin typeface="Arial" panose="020B0604020202020204" pitchFamily="34" charset="0"/>
                          <a:cs typeface="Arial" panose="020B0604020202020204" pitchFamily="34" charset="0"/>
                        </a:rPr>
                        <a:t>Conducted in dermatology and rheumatology clinics.</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effectLst/>
                          <a:latin typeface="Arial" panose="020B0604020202020204" pitchFamily="34" charset="0"/>
                          <a:ea typeface="+mn-ea"/>
                          <a:cs typeface="Arial" panose="020B0604020202020204" pitchFamily="34" charset="0"/>
                        </a:rPr>
                        <a:t>Takes 5-6 minutes to complete.</a:t>
                      </a:r>
                    </a:p>
                  </a:txBody>
                  <a:tcPr/>
                </a:tc>
                <a:tc>
                  <a:txBody>
                    <a:bodyPr/>
                    <a:lstStyle/>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effectLst/>
                          <a:latin typeface="Arial" panose="020B0604020202020204" pitchFamily="34" charset="0"/>
                          <a:ea typeface="+mn-ea"/>
                          <a:cs typeface="Arial" panose="020B0604020202020204" pitchFamily="34" charset="0"/>
                        </a:rPr>
                        <a:t>My joints hurt</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effectLst/>
                          <a:latin typeface="Arial" panose="020B0604020202020204" pitchFamily="34" charset="0"/>
                          <a:ea typeface="+mn-ea"/>
                          <a:cs typeface="Arial" panose="020B0604020202020204" pitchFamily="34" charset="0"/>
                        </a:rPr>
                        <a:t>My back hurts</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effectLst/>
                          <a:latin typeface="Arial" panose="020B0604020202020204" pitchFamily="34" charset="0"/>
                          <a:ea typeface="+mn-ea"/>
                          <a:cs typeface="Arial" panose="020B0604020202020204" pitchFamily="34" charset="0"/>
                        </a:rPr>
                        <a:t>My joints become swollen</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effectLst/>
                          <a:latin typeface="Arial" panose="020B0604020202020204" pitchFamily="34" charset="0"/>
                          <a:ea typeface="+mn-ea"/>
                          <a:cs typeface="Arial" panose="020B0604020202020204" pitchFamily="34" charset="0"/>
                        </a:rPr>
                        <a:t>My joints feel ‘hot’</a:t>
                      </a:r>
                    </a:p>
                  </a:txBody>
                  <a:tcPr/>
                </a:tc>
                <a:extLst>
                  <a:ext uri="{0D108BD9-81ED-4DB2-BD59-A6C34878D82A}">
                    <a16:rowId xmlns:a16="http://schemas.microsoft.com/office/drawing/2014/main" val="563131603"/>
                  </a:ext>
                </a:extLst>
              </a:tr>
            </a:tbl>
          </a:graphicData>
        </a:graphic>
      </p:graphicFrame>
    </p:spTree>
    <p:extLst>
      <p:ext uri="{BB962C8B-B14F-4D97-AF65-F5344CB8AC3E}">
        <p14:creationId xmlns:p14="http://schemas.microsoft.com/office/powerpoint/2010/main" val="25927265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US" dirty="0"/>
              <a:t>Screening questionnaires can be used to aid the identification of PsA</a:t>
            </a:r>
            <a:r>
              <a:rPr lang="en-US" baseline="30000" dirty="0"/>
              <a:t>1,2 </a:t>
            </a:r>
            <a:r>
              <a:rPr lang="en-US" dirty="0"/>
              <a:t>(3/3) </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Autofit/>
          </a:bodyPr>
          <a:lstStyle/>
          <a:p>
            <a:endParaRPr lang="en-GB" dirty="0"/>
          </a:p>
          <a:p>
            <a:r>
              <a:rPr lang="en-GB" dirty="0"/>
              <a:t>PEST: Psoriasis Epidemiology Screening Tool; </a:t>
            </a:r>
            <a:r>
              <a:rPr lang="en-US" dirty="0"/>
              <a:t>PsA, psoriatic arthritis; ToPAS II, Toronto Psoriatic Arthritis Screen II</a:t>
            </a:r>
          </a:p>
        </p:txBody>
      </p:sp>
      <p:graphicFrame>
        <p:nvGraphicFramePr>
          <p:cNvPr id="3" name="Table 2">
            <a:extLst>
              <a:ext uri="{FF2B5EF4-FFF2-40B4-BE49-F238E27FC236}">
                <a16:creationId xmlns:a16="http://schemas.microsoft.com/office/drawing/2014/main" id="{4B62D3BD-7E8E-EB4C-8FCE-F749E9B23EC5}"/>
              </a:ext>
            </a:extLst>
          </p:cNvPr>
          <p:cNvGraphicFramePr>
            <a:graphicFrameLocks noGrp="1"/>
          </p:cNvGraphicFramePr>
          <p:nvPr>
            <p:extLst>
              <p:ext uri="{D42A27DB-BD31-4B8C-83A1-F6EECF244321}">
                <p14:modId xmlns:p14="http://schemas.microsoft.com/office/powerpoint/2010/main" val="2444765310"/>
              </p:ext>
            </p:extLst>
          </p:nvPr>
        </p:nvGraphicFramePr>
        <p:xfrm>
          <a:off x="489989" y="1068132"/>
          <a:ext cx="8138162" cy="3382233"/>
        </p:xfrm>
        <a:graphic>
          <a:graphicData uri="http://schemas.openxmlformats.org/drawingml/2006/table">
            <a:tbl>
              <a:tblPr firstRow="1" bandRow="1">
                <a:tableStyleId>{5C22544A-7EE6-4342-B048-85BDC9FD1C3A}</a:tableStyleId>
              </a:tblPr>
              <a:tblGrid>
                <a:gridCol w="1151584">
                  <a:extLst>
                    <a:ext uri="{9D8B030D-6E8A-4147-A177-3AD203B41FA5}">
                      <a16:colId xmlns:a16="http://schemas.microsoft.com/office/drawing/2014/main" val="3168476137"/>
                    </a:ext>
                  </a:extLst>
                </a:gridCol>
                <a:gridCol w="3547084">
                  <a:extLst>
                    <a:ext uri="{9D8B030D-6E8A-4147-A177-3AD203B41FA5}">
                      <a16:colId xmlns:a16="http://schemas.microsoft.com/office/drawing/2014/main" val="3429054085"/>
                    </a:ext>
                  </a:extLst>
                </a:gridCol>
                <a:gridCol w="3439494">
                  <a:extLst>
                    <a:ext uri="{9D8B030D-6E8A-4147-A177-3AD203B41FA5}">
                      <a16:colId xmlns:a16="http://schemas.microsoft.com/office/drawing/2014/main" val="1643975971"/>
                    </a:ext>
                  </a:extLst>
                </a:gridCol>
              </a:tblGrid>
              <a:tr h="425673">
                <a:tc>
                  <a:txBody>
                    <a:bodyPr/>
                    <a:lstStyle/>
                    <a:p>
                      <a:r>
                        <a:rPr lang="en-GB" sz="1400" dirty="0">
                          <a:latin typeface="Arial" panose="020B0604020202020204" pitchFamily="34" charset="0"/>
                          <a:cs typeface="Arial" panose="020B0604020202020204" pitchFamily="34" charset="0"/>
                        </a:rPr>
                        <a:t>Tool</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GB" sz="1400" dirty="0">
                          <a:latin typeface="Arial" panose="020B0604020202020204" pitchFamily="34" charset="0"/>
                          <a:cs typeface="Arial" panose="020B0604020202020204" pitchFamily="34" charset="0"/>
                        </a:rPr>
                        <a:t>Description</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400" dirty="0">
                          <a:latin typeface="Arial" panose="020B0604020202020204" pitchFamily="34" charset="0"/>
                          <a:cs typeface="Arial" panose="020B0604020202020204" pitchFamily="34" charset="0"/>
                        </a:rPr>
                        <a:t>Examples of items/questions</a:t>
                      </a:r>
                    </a:p>
                  </a:txBody>
                  <a:tcPr/>
                </a:tc>
                <a:extLst>
                  <a:ext uri="{0D108BD9-81ED-4DB2-BD59-A6C34878D82A}">
                    <a16:rowId xmlns:a16="http://schemas.microsoft.com/office/drawing/2014/main" val="176281171"/>
                  </a:ext>
                </a:extLst>
              </a:tr>
              <a:tr h="1329500">
                <a:tc>
                  <a:txBody>
                    <a:bodyPr/>
                    <a:lstStyle/>
                    <a:p>
                      <a:r>
                        <a:rPr lang="en-GB" sz="1400" dirty="0">
                          <a:latin typeface="Arial" panose="020B0604020202020204" pitchFamily="34" charset="0"/>
                          <a:cs typeface="Arial" panose="020B0604020202020204" pitchFamily="34" charset="0"/>
                        </a:rPr>
                        <a:t>PEST</a:t>
                      </a:r>
                      <a:r>
                        <a:rPr lang="en-GB" sz="1400" baseline="30000" dirty="0">
                          <a:latin typeface="Arial" panose="020B0604020202020204" pitchFamily="34" charset="0"/>
                          <a:cs typeface="Arial" panose="020B0604020202020204" pitchFamily="34" charset="0"/>
                        </a:rPr>
                        <a:t>2</a:t>
                      </a:r>
                      <a:endParaRPr lang="en-GB" sz="14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Conducted in the community setting and hospital clinic.</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latin typeface="Arial" panose="020B0604020202020204" pitchFamily="34" charset="0"/>
                          <a:cs typeface="Arial" panose="020B0604020202020204" pitchFamily="34" charset="0"/>
                        </a:rPr>
                        <a:t>Includes a </a:t>
                      </a:r>
                      <a:r>
                        <a:rPr lang="en-US" sz="1400" kern="1200" dirty="0">
                          <a:solidFill>
                            <a:schemeClr val="dk1"/>
                          </a:solidFill>
                          <a:effectLst/>
                          <a:latin typeface="Arial" panose="020B0604020202020204" pitchFamily="34" charset="0"/>
                          <a:ea typeface="+mn-ea"/>
                          <a:cs typeface="Arial" panose="020B0604020202020204" pitchFamily="34" charset="0"/>
                        </a:rPr>
                        <a:t>mannequin for patients to identify affected joints.</a:t>
                      </a:r>
                    </a:p>
                  </a:txBody>
                  <a:tcPr/>
                </a:tc>
                <a:tc>
                  <a:txBody>
                    <a:bodyPr/>
                    <a:lstStyle/>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latin typeface="Arial" panose="020B0604020202020204" pitchFamily="34" charset="0"/>
                          <a:cs typeface="Arial" panose="020B0604020202020204" pitchFamily="34" charset="0"/>
                        </a:rPr>
                        <a:t>Have you ever had a swollen joint (or joints)?</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latin typeface="Arial" panose="020B0604020202020204" pitchFamily="34" charset="0"/>
                          <a:cs typeface="Arial" panose="020B0604020202020204" pitchFamily="34" charset="0"/>
                        </a:rPr>
                        <a:t>Has a doctor ever told you that you have arthritis?</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latin typeface="Arial" panose="020B0604020202020204" pitchFamily="34" charset="0"/>
                          <a:cs typeface="Arial" panose="020B0604020202020204" pitchFamily="34" charset="0"/>
                        </a:rPr>
                        <a:t>Do your fingernails or toenails have holes or pits?</a:t>
                      </a:r>
                    </a:p>
                  </a:txBody>
                  <a:tcPr/>
                </a:tc>
                <a:extLst>
                  <a:ext uri="{0D108BD9-81ED-4DB2-BD59-A6C34878D82A}">
                    <a16:rowId xmlns:a16="http://schemas.microsoft.com/office/drawing/2014/main" val="582466402"/>
                  </a:ext>
                </a:extLst>
              </a:tr>
              <a:tr h="1084592">
                <a:tc>
                  <a:txBody>
                    <a:bodyPr/>
                    <a:lstStyle/>
                    <a:p>
                      <a:r>
                        <a:rPr lang="en-GB" sz="1400" dirty="0">
                          <a:latin typeface="Arial" panose="020B0604020202020204" pitchFamily="34" charset="0"/>
                          <a:cs typeface="Arial" panose="020B0604020202020204" pitchFamily="34" charset="0"/>
                        </a:rPr>
                        <a:t>ToPAS II</a:t>
                      </a:r>
                      <a:r>
                        <a:rPr lang="en-GB" sz="1400" baseline="30000" dirty="0">
                          <a:latin typeface="Arial" panose="020B0604020202020204" pitchFamily="34" charset="0"/>
                          <a:cs typeface="Arial" panose="020B0604020202020204" pitchFamily="34" charset="0"/>
                        </a:rPr>
                        <a:t>2-5</a:t>
                      </a:r>
                      <a:endParaRPr lang="en-GB" sz="14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Conducted in the dermatology, rheumatology and family medicine clinics.</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latin typeface="Arial" panose="020B0604020202020204" pitchFamily="34" charset="0"/>
                          <a:cs typeface="Arial" panose="020B0604020202020204" pitchFamily="34" charset="0"/>
                        </a:rPr>
                        <a:t>Includes skin, nail, and joint images </a:t>
                      </a:r>
                      <a:r>
                        <a:rPr lang="en-US" sz="1400" kern="1200" dirty="0">
                          <a:solidFill>
                            <a:schemeClr val="dk1"/>
                          </a:solidFill>
                          <a:effectLst/>
                          <a:latin typeface="Arial" panose="020B0604020202020204" pitchFamily="34" charset="0"/>
                          <a:ea typeface="+mn-ea"/>
                          <a:cs typeface="Arial" panose="020B0604020202020204" pitchFamily="34" charset="0"/>
                        </a:rPr>
                        <a:t>for patients to identify potential symptoms. </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latin typeface="Arial" panose="020B0604020202020204" pitchFamily="34" charset="0"/>
                          <a:cs typeface="Arial" panose="020B0604020202020204" pitchFamily="34" charset="0"/>
                        </a:rPr>
                        <a:t>Highest specificity for diagnosing PsA in a patient with psoriasis.</a:t>
                      </a:r>
                    </a:p>
                  </a:txBody>
                  <a:tcPr/>
                </a:tc>
                <a:tc>
                  <a:txBody>
                    <a:bodyPr/>
                    <a:lstStyle/>
                    <a:p>
                      <a:pPr marL="285750" indent="-285750">
                        <a:buFont typeface="Arial" panose="020B0604020202020204" pitchFamily="34" charset="0"/>
                        <a:buChar char="•"/>
                      </a:pPr>
                      <a:r>
                        <a:rPr lang="en-US" sz="1400" kern="1200" dirty="0">
                          <a:solidFill>
                            <a:schemeClr val="dk1"/>
                          </a:solidFill>
                          <a:effectLst/>
                          <a:latin typeface="Arial" panose="020B0604020202020204" pitchFamily="34" charset="0"/>
                          <a:ea typeface="+mn-ea"/>
                          <a:cs typeface="Arial" panose="020B0604020202020204" pitchFamily="34" charset="0"/>
                        </a:rPr>
                        <a:t>Have you ever seen a doctor about a skin rash?</a:t>
                      </a:r>
                    </a:p>
                    <a:p>
                      <a:pPr marL="285750" indent="-285750">
                        <a:buFont typeface="Arial" panose="020B0604020202020204" pitchFamily="34" charset="0"/>
                        <a:buChar char="•"/>
                      </a:pPr>
                      <a:r>
                        <a:rPr lang="en-US" sz="1400" kern="1200" dirty="0">
                          <a:solidFill>
                            <a:schemeClr val="dk1"/>
                          </a:solidFill>
                          <a:effectLst/>
                          <a:latin typeface="Arial" panose="020B0604020202020204" pitchFamily="34" charset="0"/>
                          <a:ea typeface="+mn-ea"/>
                          <a:cs typeface="Arial" panose="020B0604020202020204" pitchFamily="34" charset="0"/>
                        </a:rPr>
                        <a:t>Has a doctor ever diagnosed you with psoriasis?</a:t>
                      </a:r>
                    </a:p>
                    <a:p>
                      <a:pPr marL="285750" indent="-285750">
                        <a:buFont typeface="Arial" panose="020B0604020202020204" pitchFamily="34" charset="0"/>
                        <a:buChar char="•"/>
                      </a:pPr>
                      <a:r>
                        <a:rPr lang="en-US" sz="1400" kern="1200" dirty="0">
                          <a:solidFill>
                            <a:schemeClr val="dk1"/>
                          </a:solidFill>
                          <a:effectLst/>
                          <a:latin typeface="Arial" panose="020B0604020202020204" pitchFamily="34" charset="0"/>
                          <a:ea typeface="+mn-ea"/>
                          <a:cs typeface="Arial" panose="020B0604020202020204" pitchFamily="34" charset="0"/>
                        </a:rPr>
                        <a:t>Have you ever had pain and stiffness in your joints that was not the result of injury?</a:t>
                      </a:r>
                    </a:p>
                  </a:txBody>
                  <a:tcPr/>
                </a:tc>
                <a:extLst>
                  <a:ext uri="{0D108BD9-81ED-4DB2-BD59-A6C34878D82A}">
                    <a16:rowId xmlns:a16="http://schemas.microsoft.com/office/drawing/2014/main" val="563131603"/>
                  </a:ext>
                </a:extLst>
              </a:tr>
            </a:tbl>
          </a:graphicData>
        </a:graphic>
      </p:graphicFrame>
      <p:sp>
        <p:nvSpPr>
          <p:cNvPr id="8" name="Text Placeholder 4">
            <a:extLst>
              <a:ext uri="{FF2B5EF4-FFF2-40B4-BE49-F238E27FC236}">
                <a16:creationId xmlns:a16="http://schemas.microsoft.com/office/drawing/2014/main" id="{EF19F0F3-D00A-B84B-90C5-E86472514E64}"/>
              </a:ext>
            </a:extLst>
          </p:cNvPr>
          <p:cNvSpPr>
            <a:spLocks noGrp="1"/>
          </p:cNvSpPr>
          <p:nvPr>
            <p:ph type="body" sz="quarter" idx="11"/>
          </p:nvPr>
        </p:nvSpPr>
        <p:spPr>
          <a:xfrm>
            <a:off x="4584931" y="4450365"/>
            <a:ext cx="4280279" cy="388457"/>
          </a:xfrm>
        </p:spPr>
        <p:txBody>
          <a:bodyPr>
            <a:noAutofit/>
          </a:bodyPr>
          <a:lstStyle/>
          <a:p>
            <a:r>
              <a:rPr lang="en-US" dirty="0"/>
              <a:t>1. Ritchlin CT, et al. N Engl J Med 2017;376(10):957-970. </a:t>
            </a:r>
            <a:endParaRPr lang="en-SG" dirty="0"/>
          </a:p>
          <a:p>
            <a:r>
              <a:rPr lang="en-US" dirty="0"/>
              <a:t>2. Iragorri N, et al. Rheumatology (Oxford) 2019;58(4):692-707.</a:t>
            </a:r>
          </a:p>
          <a:p>
            <a:r>
              <a:rPr lang="en-US" dirty="0"/>
              <a:t>3. Mishra S, et al. Br J Dermatol 2017;176(3):765-770. </a:t>
            </a:r>
          </a:p>
          <a:p>
            <a:r>
              <a:rPr lang="en-US" dirty="0"/>
              <a:t>4. Tom BD, et al. J Rheumatol 2015;42(5):841-846. </a:t>
            </a:r>
          </a:p>
          <a:p>
            <a:r>
              <a:rPr lang="en-US" dirty="0"/>
              <a:t>5. University of Toronto Psoriatic Arthritis Clinic. Toronto Psoriatic Arthritis Screen II (ToPAS II). Available at: </a:t>
            </a:r>
            <a:r>
              <a:rPr lang="en-US" dirty="0">
                <a:hlinkClick r:id="rId3"/>
              </a:rPr>
              <a:t>http://wwwstudies.uhnresearch.ca/cpsrd/topasii_forWeb2.htm</a:t>
            </a:r>
            <a:r>
              <a:rPr lang="en-US" dirty="0"/>
              <a:t> Accessed 20 July 2020</a:t>
            </a:r>
          </a:p>
          <a:p>
            <a:endParaRPr lang="en-US" dirty="0"/>
          </a:p>
          <a:p>
            <a:endParaRPr lang="en-US" dirty="0"/>
          </a:p>
          <a:p>
            <a:endParaRPr lang="en-SG" dirty="0"/>
          </a:p>
          <a:p>
            <a:endParaRPr lang="en-SG" dirty="0"/>
          </a:p>
        </p:txBody>
      </p:sp>
    </p:spTree>
    <p:extLst>
      <p:ext uri="{BB962C8B-B14F-4D97-AF65-F5344CB8AC3E}">
        <p14:creationId xmlns:p14="http://schemas.microsoft.com/office/powerpoint/2010/main" val="35459514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Autofit/>
          </a:bodyPr>
          <a:lstStyle/>
          <a:p>
            <a:r>
              <a:rPr lang="en-MY" dirty="0"/>
              <a:t>Other composite measures to assess PsA disease activity</a:t>
            </a:r>
            <a:endParaRPr lang="en-GB"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p:txBody>
          <a:bodyPr>
            <a:noAutofit/>
          </a:bodyPr>
          <a:lstStyle/>
          <a:p>
            <a:pPr lvl="0" defTabSz="914400">
              <a:buClrTx/>
              <a:defRPr/>
            </a:pPr>
            <a:r>
              <a:rPr lang="en-MY" dirty="0"/>
              <a:t>1. Mease PJ. Arthritis Care Res (Hoboken) 2011;63 Suppl 11:S64-85.</a:t>
            </a:r>
            <a:endParaRPr lang="en-US" dirty="0"/>
          </a:p>
          <a:p>
            <a:pPr lvl="0" defTabSz="914400">
              <a:buClrTx/>
              <a:defRPr/>
            </a:pPr>
            <a:r>
              <a:rPr lang="en-MY" dirty="0"/>
              <a:t>2. Helliwell P. Psoriasis Forum 2018;17a(3):216-219.</a:t>
            </a:r>
          </a:p>
          <a:p>
            <a:pPr lvl="0" defTabSz="914400">
              <a:buClrTx/>
              <a:defRPr/>
            </a:pPr>
            <a:r>
              <a:rPr lang="en-US" dirty="0"/>
              <a:t>3. Helliwell PS, et al. Ann Rheum Dis 2018;77(3):467-468.</a:t>
            </a:r>
          </a:p>
          <a:p>
            <a:pPr lvl="0" defTabSz="914400">
              <a:buClrTx/>
              <a:defRPr/>
            </a:pPr>
            <a:r>
              <a:rPr lang="en-US" dirty="0"/>
              <a:t>4. Helliwell PS, et al. Arthritis Care Res (Hoboken) 2014;66(5):749-756. </a:t>
            </a:r>
          </a:p>
          <a:p>
            <a:pPr marL="228600" indent="-228600">
              <a:buFont typeface="+mj-lt"/>
              <a:buAutoNum type="arabicPeriod"/>
            </a:pPr>
            <a:endParaRPr lang="en-SG" dirty="0"/>
          </a:p>
        </p:txBody>
      </p:sp>
      <p:sp>
        <p:nvSpPr>
          <p:cNvPr id="10" name="Content Placeholder 2">
            <a:extLst>
              <a:ext uri="{FF2B5EF4-FFF2-40B4-BE49-F238E27FC236}">
                <a16:creationId xmlns:a16="http://schemas.microsoft.com/office/drawing/2014/main" id="{79818FD8-312B-4F65-83DB-762D270C79C8}"/>
              </a:ext>
            </a:extLst>
          </p:cNvPr>
          <p:cNvSpPr txBox="1">
            <a:spLocks/>
          </p:cNvSpPr>
          <p:nvPr/>
        </p:nvSpPr>
        <p:spPr>
          <a:xfrm>
            <a:off x="511689" y="1180214"/>
            <a:ext cx="8138159" cy="398299"/>
          </a:xfrm>
          <a:prstGeom prst="rect">
            <a:avLst/>
          </a:prstGeom>
        </p:spPr>
        <p:txBody>
          <a:bodyPr vert="horz" lIns="91440" tIns="45720" rIns="91440" bIns="45720" rtlCol="0">
            <a:norm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SG" dirty="0"/>
          </a:p>
        </p:txBody>
      </p:sp>
      <p:graphicFrame>
        <p:nvGraphicFramePr>
          <p:cNvPr id="6" name="Table 5">
            <a:extLst>
              <a:ext uri="{FF2B5EF4-FFF2-40B4-BE49-F238E27FC236}">
                <a16:creationId xmlns:a16="http://schemas.microsoft.com/office/drawing/2014/main" id="{C076B9AA-3D6F-E841-B7F2-EF528CAFB754}"/>
              </a:ext>
            </a:extLst>
          </p:cNvPr>
          <p:cNvGraphicFramePr>
            <a:graphicFrameLocks noGrp="1"/>
          </p:cNvGraphicFramePr>
          <p:nvPr>
            <p:extLst>
              <p:ext uri="{D42A27DB-BD31-4B8C-83A1-F6EECF244321}">
                <p14:modId xmlns:p14="http://schemas.microsoft.com/office/powerpoint/2010/main" val="3811177381"/>
              </p:ext>
            </p:extLst>
          </p:nvPr>
        </p:nvGraphicFramePr>
        <p:xfrm>
          <a:off x="4103221" y="1143675"/>
          <a:ext cx="4672970" cy="3444240"/>
        </p:xfrm>
        <a:graphic>
          <a:graphicData uri="http://schemas.openxmlformats.org/drawingml/2006/table">
            <a:tbl>
              <a:tblPr firstRow="1" bandRow="1">
                <a:tableStyleId>{5C22544A-7EE6-4342-B048-85BDC9FD1C3A}</a:tableStyleId>
              </a:tblPr>
              <a:tblGrid>
                <a:gridCol w="4672970">
                  <a:extLst>
                    <a:ext uri="{9D8B030D-6E8A-4147-A177-3AD203B41FA5}">
                      <a16:colId xmlns:a16="http://schemas.microsoft.com/office/drawing/2014/main" val="1770429133"/>
                    </a:ext>
                  </a:extLst>
                </a:gridCol>
              </a:tblGrid>
              <a:tr h="370840">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Arithmetic Mean of the Desirability Function</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CPDAI</a:t>
                      </a:r>
                      <a:r>
                        <a:rPr lang="en-US" sz="1100" b="0" kern="1200" dirty="0">
                          <a:solidFill>
                            <a:schemeClr val="bg1"/>
                          </a:solidFill>
                          <a:effectLst/>
                          <a:latin typeface="Arial" panose="020B0604020202020204" pitchFamily="34" charset="0"/>
                          <a:ea typeface="+mn-ea"/>
                          <a:cs typeface="Arial" panose="020B0604020202020204" pitchFamily="34" charset="0"/>
                        </a:rPr>
                        <a:t>: </a:t>
                      </a:r>
                      <a:r>
                        <a:rPr lang="en-MY" sz="1100" b="0" kern="1200" dirty="0">
                          <a:solidFill>
                            <a:schemeClr val="bg1"/>
                          </a:solidFill>
                          <a:effectLst/>
                          <a:latin typeface="Arial" panose="020B0604020202020204" pitchFamily="34" charset="0"/>
                          <a:ea typeface="+mn-ea"/>
                          <a:cs typeface="Arial" panose="020B0604020202020204" pitchFamily="34" charset="0"/>
                        </a:rPr>
                        <a:t>Composite Psoriatic Disease Activity Index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DAPSA: Disease Activity in Psoriatic Arthritis</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DLQI: Dermatology Life Quality Index</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FACIT-F: Functional Assessment of Chronic Illness Therapy-Fatigue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GRACE: GRAppa Composite score</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LDI: Leeds Dactylitis Index</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LEI: Leeds Enthesitis Index</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MASES: Maastricht Ankylosing Spondylitis Enthesis Score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MEI: Mander/Newcastle Enthesitis Index</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mNAPSI: Modified Nail Psoriasis Severity Index</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NAPSI: Nail Psoriasis Severity Index</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PASDAS: Psoriatic Arthritis Disease Activity Score</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PASI: Psoriasis Area and Severity Index</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PGA: Patient Global Assessment for Psoriatic Arthritis</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PsAJAI: Psoriatic Arthritis Joint Activity Index</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PsAQOL: Psoriatic Arthritis Quality of Life</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PsARC: Psoriatic Arthritis Response Criteria</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SPARCC: Spondyloarthritis Research Consortium of Canada</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MY" sz="1100" b="0" kern="1200" dirty="0">
                          <a:solidFill>
                            <a:schemeClr val="bg1"/>
                          </a:solidFill>
                          <a:effectLst/>
                          <a:latin typeface="Arial" panose="020B0604020202020204" pitchFamily="34" charset="0"/>
                          <a:ea typeface="+mn-ea"/>
                          <a:cs typeface="Arial" panose="020B0604020202020204" pitchFamily="34" charset="0"/>
                        </a:rPr>
                        <a:t>Tender and Swollen Joint Assessment</a:t>
                      </a:r>
                    </a:p>
                  </a:txBody>
                  <a:tcPr/>
                </a:tc>
                <a:extLst>
                  <a:ext uri="{0D108BD9-81ED-4DB2-BD59-A6C34878D82A}">
                    <a16:rowId xmlns:a16="http://schemas.microsoft.com/office/drawing/2014/main" val="3223966881"/>
                  </a:ext>
                </a:extLst>
              </a:tr>
            </a:tbl>
          </a:graphicData>
        </a:graphic>
      </p:graphicFrame>
      <p:sp>
        <p:nvSpPr>
          <p:cNvPr id="3" name="Rectangle 2">
            <a:extLst>
              <a:ext uri="{FF2B5EF4-FFF2-40B4-BE49-F238E27FC236}">
                <a16:creationId xmlns:a16="http://schemas.microsoft.com/office/drawing/2014/main" id="{A573CE07-6951-4A41-8767-0EA312B4333D}"/>
              </a:ext>
            </a:extLst>
          </p:cNvPr>
          <p:cNvSpPr/>
          <p:nvPr/>
        </p:nvSpPr>
        <p:spPr>
          <a:xfrm>
            <a:off x="367809" y="1677792"/>
            <a:ext cx="3434405" cy="1600438"/>
          </a:xfrm>
          <a:prstGeom prst="rect">
            <a:avLst/>
          </a:prstGeom>
        </p:spPr>
        <p:txBody>
          <a:bodyPr wrap="square">
            <a:spAutoFit/>
          </a:bodyPr>
          <a:lstStyle/>
          <a:p>
            <a:pPr marL="285750" indent="-285750">
              <a:buFont typeface="Arial" panose="020B0604020202020204" pitchFamily="34" charset="0"/>
              <a:buChar char="•"/>
            </a:pPr>
            <a:r>
              <a:rPr lang="en-US" sz="1400" dirty="0">
                <a:solidFill>
                  <a:srgbClr val="2F2A2B"/>
                </a:solidFill>
                <a:latin typeface="Arial" panose="020B0604020202020204" pitchFamily="34" charset="0"/>
                <a:cs typeface="Arial" panose="020B0604020202020204" pitchFamily="34" charset="0"/>
              </a:rPr>
              <a:t>The PsA measures listed may not be relevant for daily use in a busy clinic as these may be more suitable in a clinical trial setting or need to be well-validated for routine use.</a:t>
            </a:r>
            <a:r>
              <a:rPr lang="en-US" sz="1400" baseline="30000" dirty="0">
                <a:solidFill>
                  <a:srgbClr val="2F2A2B"/>
                </a:solidFill>
                <a:latin typeface="Arial" panose="020B0604020202020204" pitchFamily="34" charset="0"/>
                <a:cs typeface="Arial" panose="020B0604020202020204" pitchFamily="34" charset="0"/>
              </a:rPr>
              <a:t>1-4</a:t>
            </a:r>
            <a:r>
              <a:rPr lang="en-US" sz="1400" dirty="0">
                <a:solidFill>
                  <a:srgbClr val="2F2A2B"/>
                </a:solidFill>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r>
              <a:rPr lang="en-US" sz="1400" dirty="0">
                <a:solidFill>
                  <a:srgbClr val="2F2A2B"/>
                </a:solidFill>
                <a:latin typeface="Arial" panose="020B0604020202020204" pitchFamily="34" charset="0"/>
                <a:cs typeface="Arial" panose="020B0604020202020204" pitchFamily="34" charset="0"/>
              </a:rPr>
              <a:t>In addition, some of these tools also require training to score. </a:t>
            </a:r>
            <a:r>
              <a:rPr lang="en-US" sz="1400" baseline="30000" dirty="0">
                <a:solidFill>
                  <a:srgbClr val="2F2A2B"/>
                </a:solidFill>
                <a:latin typeface="Arial" panose="020B0604020202020204" pitchFamily="34" charset="0"/>
                <a:cs typeface="Arial" panose="020B0604020202020204" pitchFamily="34" charset="0"/>
              </a:rPr>
              <a:t> </a:t>
            </a:r>
            <a:endParaRPr lang="en-US" sz="1400" dirty="0">
              <a:solidFill>
                <a:srgbClr val="2F2A2B"/>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1221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lstStyle/>
          <a:p>
            <a:pPr marL="342900" indent="-342900">
              <a:spcAft>
                <a:spcPts val="600"/>
              </a:spcAft>
              <a:buFont typeface="+mj-lt"/>
              <a:buAutoNum type="arabicPeriod"/>
            </a:pPr>
            <a:r>
              <a:rPr lang="en-US" dirty="0"/>
              <a:t>Provide an overview of clinical features and pathophysiology of psoriatic arthritis. </a:t>
            </a:r>
          </a:p>
          <a:p>
            <a:pPr marL="342900" indent="-342900">
              <a:spcAft>
                <a:spcPts val="600"/>
              </a:spcAft>
              <a:buFont typeface="+mj-lt"/>
              <a:buAutoNum type="arabicPeriod"/>
            </a:pPr>
            <a:r>
              <a:rPr lang="en-US" dirty="0"/>
              <a:t>Explain how psoriatic arthritis is diagnosed and evaluated.</a:t>
            </a:r>
          </a:p>
          <a:p>
            <a:pPr marL="342900" indent="-342900">
              <a:spcAft>
                <a:spcPts val="600"/>
              </a:spcAft>
              <a:buFont typeface="+mj-lt"/>
              <a:buAutoNum type="arabicPeriod"/>
            </a:pPr>
            <a:r>
              <a:rPr lang="en-US" dirty="0"/>
              <a:t>Highlight the various treatment and management options for patients with psoriatic arthritis. </a:t>
            </a:r>
          </a:p>
          <a:p>
            <a:pPr marL="342900" indent="-342900">
              <a:spcAft>
                <a:spcPts val="600"/>
              </a:spcAft>
              <a:buFont typeface="+mj-lt"/>
              <a:buAutoNum type="arabicPeriod"/>
            </a:pPr>
            <a:r>
              <a:rPr lang="en-US" dirty="0"/>
              <a:t>Describe the role of nurses in psoriatic arthritis management. </a:t>
            </a:r>
          </a:p>
          <a:p>
            <a:pPr marL="342900" indent="-342900">
              <a:spcAft>
                <a:spcPts val="600"/>
              </a:spcAft>
              <a:buFont typeface="+mj-lt"/>
              <a:buAutoNum type="arabicPeriod"/>
            </a:pPr>
            <a:endParaRPr lang="en-US" dirty="0"/>
          </a:p>
        </p:txBody>
      </p:sp>
      <p:sp>
        <p:nvSpPr>
          <p:cNvPr id="7" name="Text Placeholder 6"/>
          <p:cNvSpPr>
            <a:spLocks noGrp="1"/>
          </p:cNvSpPr>
          <p:nvPr>
            <p:ph type="body" sz="quarter" idx="10"/>
          </p:nvPr>
        </p:nvSpPr>
        <p:spPr/>
        <p:txBody>
          <a:bodyPr/>
          <a:lstStyle/>
          <a:p>
            <a:endParaRPr lang="en-US" dirty="0"/>
          </a:p>
        </p:txBody>
      </p:sp>
      <p:sp>
        <p:nvSpPr>
          <p:cNvPr id="13" name="Text Placeholder 12"/>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465265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pPr lvl="0"/>
            <a:r>
              <a:rPr lang="en-US" dirty="0"/>
              <a:t>Assessing related conditions/comorbidities in PsA</a:t>
            </a:r>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24570" y="3959207"/>
            <a:ext cx="4029441" cy="388457"/>
          </a:xfrm>
        </p:spPr>
        <p:txBody>
          <a:bodyPr>
            <a:noAutofit/>
          </a:bodyPr>
          <a:lstStyle/>
          <a:p>
            <a:pPr defTabSz="914400">
              <a:buClrTx/>
              <a:defRPr/>
            </a:pPr>
            <a:r>
              <a:rPr lang="en-US" dirty="0"/>
              <a:t>1. Coates LC, et al. Arthritis Rheumatol 2016;68:1060–1071.</a:t>
            </a:r>
          </a:p>
          <a:p>
            <a:pPr defTabSz="914400">
              <a:buClrTx/>
              <a:defRPr/>
            </a:pPr>
            <a:r>
              <a:rPr lang="en-US" dirty="0"/>
              <a:t>2. Ogdie A, et al. Int J Clin Rheumatol 2015;10(6):451-459. </a:t>
            </a:r>
          </a:p>
          <a:p>
            <a:pPr defTabSz="914400">
              <a:buClrTx/>
              <a:defRPr/>
            </a:pPr>
            <a:r>
              <a:rPr lang="en-SG" dirty="0"/>
              <a:t>3</a:t>
            </a:r>
            <a:r>
              <a:rPr lang="en-US" dirty="0"/>
              <a:t>. GRAPPA. Psoriatic Arthritis Pocket Guide. Available at:  </a:t>
            </a:r>
            <a:r>
              <a:rPr lang="en-US" dirty="0">
                <a:hlinkClick r:id="rId3"/>
              </a:rPr>
              <a:t>https://psa.guidelinecentral.com/psoriatic-arthritis-pocket-guide/</a:t>
            </a:r>
            <a:r>
              <a:rPr lang="en-US" dirty="0"/>
              <a:t> Accessed 10 July 2020..</a:t>
            </a:r>
          </a:p>
          <a:p>
            <a:pPr lvl="0" defTabSz="914400">
              <a:buClrTx/>
              <a:defRPr/>
            </a:pPr>
            <a:r>
              <a:rPr lang="en-US" dirty="0"/>
              <a:t>4. GRAPPA. Overarching principles for treatment of psoriatic arthritis. Available at: </a:t>
            </a:r>
            <a:r>
              <a:rPr lang="en-US" dirty="0">
                <a:hlinkClick r:id="rId4"/>
              </a:rPr>
              <a:t>https://psa.guidelinecentral.com/principles/#module_content</a:t>
            </a:r>
            <a:r>
              <a:rPr lang="en-US" dirty="0"/>
              <a:t> Accessed 20 July 2020. </a:t>
            </a:r>
          </a:p>
          <a:p>
            <a:pPr lvl="0" defTabSz="914400">
              <a:buClrTx/>
              <a:defRPr/>
            </a:pPr>
            <a:r>
              <a:rPr lang="en-US" dirty="0"/>
              <a:t>5. Ohara Y, et al. J Rheumatol 2015;42:1439-1442.</a:t>
            </a:r>
          </a:p>
          <a:p>
            <a:pPr lvl="0" defTabSz="914400">
              <a:buClrTx/>
              <a:defRPr/>
            </a:pPr>
            <a:r>
              <a:rPr lang="en-US" dirty="0"/>
              <a:t>6. Chin YY, et al. J Eur Acad Dermatol Venereol 2013;27:1262-1268.</a:t>
            </a:r>
          </a:p>
          <a:p>
            <a:pPr lvl="0" defTabSz="914400">
              <a:buClrTx/>
              <a:defRPr/>
            </a:pPr>
            <a:r>
              <a:rPr lang="en-US" dirty="0"/>
              <a:t>7. Ritchlina Y, et al. N Engl J Med 2017;376:957-970.</a:t>
            </a:r>
          </a:p>
          <a:p>
            <a:pPr lvl="0" defTabSz="914400">
              <a:buClrTx/>
              <a:defRPr/>
            </a:pPr>
            <a:r>
              <a:rPr lang="en-US" dirty="0"/>
              <a:t>  </a:t>
            </a:r>
          </a:p>
          <a:p>
            <a:endParaRPr lang="en-SG" dirty="0"/>
          </a:p>
          <a:p>
            <a:endParaRPr lang="en-SG" dirty="0"/>
          </a:p>
        </p:txBody>
      </p:sp>
      <p:graphicFrame>
        <p:nvGraphicFramePr>
          <p:cNvPr id="6" name="Diagram 5">
            <a:extLst>
              <a:ext uri="{FF2B5EF4-FFF2-40B4-BE49-F238E27FC236}">
                <a16:creationId xmlns:a16="http://schemas.microsoft.com/office/drawing/2014/main" id="{9717781F-AC8A-874D-830E-AC3D82AF8FCC}"/>
              </a:ext>
            </a:extLst>
          </p:cNvPr>
          <p:cNvGraphicFramePr/>
          <p:nvPr>
            <p:extLst>
              <p:ext uri="{D42A27DB-BD31-4B8C-83A1-F6EECF244321}">
                <p14:modId xmlns:p14="http://schemas.microsoft.com/office/powerpoint/2010/main" val="1325546960"/>
              </p:ext>
            </p:extLst>
          </p:nvPr>
        </p:nvGraphicFramePr>
        <p:xfrm>
          <a:off x="5034225" y="1338343"/>
          <a:ext cx="4944140" cy="313796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Content Placeholder 2">
            <a:extLst>
              <a:ext uri="{FF2B5EF4-FFF2-40B4-BE49-F238E27FC236}">
                <a16:creationId xmlns:a16="http://schemas.microsoft.com/office/drawing/2014/main" id="{FB398B96-5223-4F45-9670-77E02F42E23C}"/>
              </a:ext>
            </a:extLst>
          </p:cNvPr>
          <p:cNvSpPr txBox="1">
            <a:spLocks/>
          </p:cNvSpPr>
          <p:nvPr/>
        </p:nvSpPr>
        <p:spPr>
          <a:xfrm>
            <a:off x="423443" y="1144114"/>
            <a:ext cx="4610782" cy="398299"/>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Screening patients for comorbidities is important to ensure good management and treatment of PsA whilst enhancing their long-term health outcomes.</a:t>
            </a:r>
            <a:r>
              <a:rPr lang="en-US" baseline="30000" dirty="0"/>
              <a:t>1,2</a:t>
            </a:r>
            <a:endParaRPr lang="en-US" dirty="0"/>
          </a:p>
          <a:p>
            <a:r>
              <a:rPr lang="en-US" dirty="0"/>
              <a:t>Common PsA comorbidities include:</a:t>
            </a:r>
            <a:r>
              <a:rPr lang="en-US" baseline="30000" dirty="0"/>
              <a:t>1,3-7</a:t>
            </a:r>
            <a:endParaRPr lang="en-US" dirty="0"/>
          </a:p>
          <a:p>
            <a:pPr lvl="1">
              <a:buFont typeface="Courier New" panose="02070309020205020404" pitchFamily="49" charset="0"/>
              <a:buChar char="o"/>
            </a:pPr>
            <a:r>
              <a:rPr lang="en-US" dirty="0"/>
              <a:t>Depression and anxiety</a:t>
            </a:r>
          </a:p>
          <a:p>
            <a:pPr lvl="1">
              <a:buFont typeface="Courier New" panose="02070309020205020404" pitchFamily="49" charset="0"/>
              <a:buChar char="o"/>
            </a:pPr>
            <a:r>
              <a:rPr lang="en-US" dirty="0"/>
              <a:t>Obesity</a:t>
            </a:r>
          </a:p>
          <a:p>
            <a:pPr lvl="1">
              <a:buFont typeface="Courier New" panose="02070309020205020404" pitchFamily="49" charset="0"/>
              <a:buChar char="o"/>
            </a:pPr>
            <a:r>
              <a:rPr lang="en-US" dirty="0"/>
              <a:t>Metabolic syndrome </a:t>
            </a:r>
          </a:p>
          <a:p>
            <a:pPr lvl="1">
              <a:buFont typeface="Courier New" panose="02070309020205020404" pitchFamily="49" charset="0"/>
              <a:buChar char="o"/>
            </a:pPr>
            <a:r>
              <a:rPr lang="en-US" dirty="0"/>
              <a:t>Diabetes</a:t>
            </a:r>
          </a:p>
          <a:p>
            <a:pPr lvl="1">
              <a:buFont typeface="Courier New" panose="02070309020205020404" pitchFamily="49" charset="0"/>
              <a:buChar char="o"/>
            </a:pPr>
            <a:r>
              <a:rPr lang="en-US" dirty="0"/>
              <a:t>Cardiovascular disease</a:t>
            </a:r>
          </a:p>
          <a:p>
            <a:pPr lvl="1">
              <a:buFont typeface="Courier New" panose="02070309020205020404" pitchFamily="49" charset="0"/>
              <a:buChar char="o"/>
            </a:pPr>
            <a:r>
              <a:rPr lang="en-US" dirty="0"/>
              <a:t>Hypertension </a:t>
            </a:r>
          </a:p>
          <a:p>
            <a:pPr lvl="1">
              <a:buFont typeface="Courier New" panose="02070309020205020404" pitchFamily="49" charset="0"/>
              <a:buChar char="o"/>
            </a:pPr>
            <a:r>
              <a:rPr lang="en-US" dirty="0"/>
              <a:t>Liver disease</a:t>
            </a:r>
          </a:p>
          <a:p>
            <a:pPr lvl="1">
              <a:buFont typeface="Courier New" panose="02070309020205020404" pitchFamily="49" charset="0"/>
              <a:buChar char="o"/>
            </a:pPr>
            <a:r>
              <a:rPr lang="en-US" dirty="0"/>
              <a:t>Gout</a:t>
            </a:r>
          </a:p>
          <a:p>
            <a:pPr lvl="1">
              <a:buFont typeface="Courier New" panose="02070309020205020404" pitchFamily="49" charset="0"/>
              <a:buChar char="o"/>
            </a:pPr>
            <a:r>
              <a:rPr lang="en-US" dirty="0"/>
              <a:t>Uveitis (eye inflammation)</a:t>
            </a:r>
          </a:p>
          <a:p>
            <a:pPr lvl="1">
              <a:buFont typeface="Courier New" panose="02070309020205020404" pitchFamily="49" charset="0"/>
              <a:buChar char="o"/>
            </a:pPr>
            <a:r>
              <a:rPr lang="en-US" dirty="0"/>
              <a:t>Inflammatory bowel disease.</a:t>
            </a:r>
          </a:p>
          <a:p>
            <a:endParaRPr lang="en-SG" dirty="0"/>
          </a:p>
        </p:txBody>
      </p:sp>
    </p:spTree>
    <p:extLst>
      <p:ext uri="{BB962C8B-B14F-4D97-AF65-F5344CB8AC3E}">
        <p14:creationId xmlns:p14="http://schemas.microsoft.com/office/powerpoint/2010/main" val="462734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SG" dirty="0"/>
              <a:t>Differentiating PsA from osteoarthritis</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24571" y="4101948"/>
            <a:ext cx="4029441" cy="388457"/>
          </a:xfrm>
        </p:spPr>
        <p:txBody>
          <a:bodyPr>
            <a:noAutofit/>
          </a:bodyPr>
          <a:lstStyle/>
          <a:p>
            <a:r>
              <a:rPr lang="en-SG" dirty="0"/>
              <a:t>1.</a:t>
            </a:r>
            <a:r>
              <a:rPr lang="en-US" dirty="0"/>
              <a:t> </a:t>
            </a:r>
            <a:r>
              <a:rPr lang="en-MY" dirty="0"/>
              <a:t>Giannelli A. Rheumatol Ther 2019;6:5-21.</a:t>
            </a:r>
          </a:p>
          <a:p>
            <a:r>
              <a:rPr lang="en-US" dirty="0"/>
              <a:t>2. Gladman DD. Rheum Dis Clin N Am 2015;41:569-579.</a:t>
            </a:r>
          </a:p>
          <a:p>
            <a:r>
              <a:rPr lang="en-US" dirty="0"/>
              <a:t>3. Kujala UM, et al. Arthritis Rheum 1995;38(4):539-546. </a:t>
            </a:r>
          </a:p>
          <a:p>
            <a:r>
              <a:rPr lang="en-US" dirty="0"/>
              <a:t>4. McMillan G, et al. Occup Environ Med 2005;62(8):567-575.</a:t>
            </a:r>
          </a:p>
          <a:p>
            <a:r>
              <a:rPr lang="en-US" dirty="0"/>
              <a:t>5. Swagerty DL Jr, et al. Am Fam Physician 2001;64(2):279-286.</a:t>
            </a:r>
          </a:p>
          <a:p>
            <a:r>
              <a:rPr lang="en-US" dirty="0"/>
              <a:t>6. Venables PJW, et al. UpToDate.com. Available at: </a:t>
            </a:r>
            <a:r>
              <a:rPr lang="en-US" dirty="0">
                <a:hlinkClick r:id="rId3"/>
              </a:rPr>
              <a:t>https://www.uptodate.com/contents/diagnosis-and-differential-diagnosis-of-rheumatoid-arthritis Accessed 20 July 2020</a:t>
            </a:r>
            <a:r>
              <a:rPr lang="en-US" dirty="0"/>
              <a:t>. </a:t>
            </a:r>
            <a:endParaRPr lang="en-SG" dirty="0"/>
          </a:p>
          <a:p>
            <a:endParaRPr lang="en-SG" dirty="0"/>
          </a:p>
        </p:txBody>
      </p:sp>
      <p:graphicFrame>
        <p:nvGraphicFramePr>
          <p:cNvPr id="6" name="Content Placeholder 6">
            <a:extLst>
              <a:ext uri="{FF2B5EF4-FFF2-40B4-BE49-F238E27FC236}">
                <a16:creationId xmlns:a16="http://schemas.microsoft.com/office/drawing/2014/main" id="{B7DE7882-BCFF-874A-A118-00B67DED38D2}"/>
              </a:ext>
            </a:extLst>
          </p:cNvPr>
          <p:cNvGraphicFramePr>
            <a:graphicFrameLocks noGrp="1"/>
          </p:cNvGraphicFramePr>
          <p:nvPr>
            <p:ph idx="1"/>
            <p:extLst>
              <p:ext uri="{D42A27DB-BD31-4B8C-83A1-F6EECF244321}">
                <p14:modId xmlns:p14="http://schemas.microsoft.com/office/powerpoint/2010/main" val="4001276255"/>
              </p:ext>
            </p:extLst>
          </p:nvPr>
        </p:nvGraphicFramePr>
        <p:xfrm>
          <a:off x="266698" y="1098737"/>
          <a:ext cx="8305801" cy="2929890"/>
        </p:xfrm>
        <a:graphic>
          <a:graphicData uri="http://schemas.openxmlformats.org/drawingml/2006/table">
            <a:tbl>
              <a:tblPr firstRow="1" bandRow="1">
                <a:tableStyleId>{2D5ABB26-0587-4C30-8999-92F81FD0307C}</a:tableStyleId>
              </a:tblPr>
              <a:tblGrid>
                <a:gridCol w="1230798">
                  <a:extLst>
                    <a:ext uri="{9D8B030D-6E8A-4147-A177-3AD203B41FA5}">
                      <a16:colId xmlns:a16="http://schemas.microsoft.com/office/drawing/2014/main" val="20000"/>
                    </a:ext>
                  </a:extLst>
                </a:gridCol>
                <a:gridCol w="2915478">
                  <a:extLst>
                    <a:ext uri="{9D8B030D-6E8A-4147-A177-3AD203B41FA5}">
                      <a16:colId xmlns:a16="http://schemas.microsoft.com/office/drawing/2014/main" val="20001"/>
                    </a:ext>
                  </a:extLst>
                </a:gridCol>
                <a:gridCol w="4159525">
                  <a:extLst>
                    <a:ext uri="{9D8B030D-6E8A-4147-A177-3AD203B41FA5}">
                      <a16:colId xmlns:a16="http://schemas.microsoft.com/office/drawing/2014/main" val="20002"/>
                    </a:ext>
                  </a:extLst>
                </a:gridCol>
              </a:tblGrid>
              <a:tr h="0">
                <a:tc>
                  <a:txBody>
                    <a:bodyPr/>
                    <a:lstStyle/>
                    <a:p>
                      <a:r>
                        <a:rPr lang="en-US" sz="1200" b="1" dirty="0">
                          <a:solidFill>
                            <a:schemeClr val="bg1"/>
                          </a:solidFill>
                          <a:latin typeface="Arial" panose="020B0604020202020204" pitchFamily="34" charset="0"/>
                          <a:cs typeface="Arial" panose="020B0604020202020204" pitchFamily="34" charset="0"/>
                        </a:rPr>
                        <a:t>Condition</a:t>
                      </a:r>
                      <a:r>
                        <a:rPr lang="en-US" sz="1200" b="1" baseline="0" dirty="0">
                          <a:solidFill>
                            <a:schemeClr val="bg1"/>
                          </a:solidFill>
                          <a:latin typeface="Arial" panose="020B0604020202020204" pitchFamily="34" charset="0"/>
                          <a:cs typeface="Arial" panose="020B0604020202020204" pitchFamily="34" charset="0"/>
                        </a:rPr>
                        <a:t> </a:t>
                      </a:r>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tc>
                  <a:txBody>
                    <a:bodyPr/>
                    <a:lstStyle/>
                    <a:p>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tc>
                  <a:txBody>
                    <a:bodyPr/>
                    <a:lstStyle/>
                    <a:p>
                      <a:r>
                        <a:rPr lang="en-US" sz="1200" b="1" dirty="0">
                          <a:solidFill>
                            <a:schemeClr val="bg1"/>
                          </a:solidFill>
                          <a:latin typeface="Arial" panose="020B0604020202020204" pitchFamily="34" charset="0"/>
                          <a:cs typeface="Arial" panose="020B0604020202020204" pitchFamily="34" charset="0"/>
                        </a:rPr>
                        <a:t>Differentiating</a:t>
                      </a:r>
                      <a:r>
                        <a:rPr lang="en-US" sz="1200" b="1" baseline="0" dirty="0">
                          <a:solidFill>
                            <a:schemeClr val="bg1"/>
                          </a:solidFill>
                          <a:latin typeface="Arial" panose="020B0604020202020204" pitchFamily="34" charset="0"/>
                          <a:cs typeface="Arial" panose="020B0604020202020204" pitchFamily="34" charset="0"/>
                        </a:rPr>
                        <a:t> features</a:t>
                      </a:r>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extLst>
                  <a:ext uri="{0D108BD9-81ED-4DB2-BD59-A6C34878D82A}">
                    <a16:rowId xmlns:a16="http://schemas.microsoft.com/office/drawing/2014/main" val="10000"/>
                  </a:ext>
                </a:extLst>
              </a:tr>
              <a:tr h="447328">
                <a:tc>
                  <a:txBody>
                    <a:bodyPr/>
                    <a:lstStyle/>
                    <a:p>
                      <a:pPr marL="0" algn="l" defTabSz="685800" rtl="0" eaLnBrk="1" fontAlgn="t" latinLnBrk="0" hangingPunct="1"/>
                      <a:r>
                        <a:rPr lang="vi-VN" sz="1200" kern="1200">
                          <a:solidFill>
                            <a:schemeClr val="tx1"/>
                          </a:solidFill>
                          <a:latin typeface="Arial" panose="020B0604020202020204" pitchFamily="34" charset="0"/>
                          <a:ea typeface="+mn-ea"/>
                          <a:cs typeface="Arial" panose="020B0604020202020204" pitchFamily="34" charset="0"/>
                        </a:rPr>
                        <a:t>Osteoarthritis</a:t>
                      </a:r>
                      <a:r>
                        <a:rPr lang="vi-VN" sz="1200" kern="1200" baseline="30000">
                          <a:solidFill>
                            <a:schemeClr val="tx1"/>
                          </a:solidFill>
                          <a:latin typeface="Arial" panose="020B0604020202020204" pitchFamily="34" charset="0"/>
                          <a:ea typeface="+mn-ea"/>
                          <a:cs typeface="Arial" panose="020B0604020202020204" pitchFamily="34" charset="0"/>
                        </a:rPr>
                        <a:t>1-6</a:t>
                      </a:r>
                      <a:endParaRPr lang="vi-VN" sz="1200" kern="1200">
                        <a:solidFill>
                          <a:schemeClr val="tx1"/>
                        </a:solidFill>
                        <a:latin typeface="Arial" panose="020B0604020202020204" pitchFamily="34" charset="0"/>
                        <a:ea typeface="+mn-ea"/>
                        <a:cs typeface="Arial" panose="020B0604020202020204" pitchFamily="34" charset="0"/>
                      </a:endParaRP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0" indent="0" algn="l" defTabSz="685800" rtl="0" eaLnBrk="1" fontAlgn="t" latinLnBrk="0" hangingPunct="1">
                        <a:buFont typeface="Arial" panose="020B0604020202020204" pitchFamily="34" charset="0"/>
                        <a:buNone/>
                      </a:pPr>
                      <a:r>
                        <a:rPr lang="en-US" sz="1200" kern="1200" dirty="0">
                          <a:solidFill>
                            <a:schemeClr val="tx1"/>
                          </a:solidFill>
                          <a:latin typeface="Arial" panose="020B0604020202020204" pitchFamily="34" charset="0"/>
                          <a:ea typeface="+mn-ea"/>
                          <a:cs typeface="Arial" panose="020B0604020202020204" pitchFamily="34" charset="0"/>
                        </a:rPr>
                        <a:t>            </a:t>
                      </a:r>
                    </a:p>
                    <a:p>
                      <a:pPr marL="0" indent="0" algn="l" defTabSz="685800" rtl="0" eaLnBrk="1" fontAlgn="t" latinLnBrk="0" hangingPunct="1">
                        <a:buFont typeface="Arial" panose="020B0604020202020204" pitchFamily="34" charset="0"/>
                        <a:buNone/>
                      </a:pPr>
                      <a:endParaRPr lang="en-US" sz="1200" kern="1200" dirty="0">
                        <a:solidFill>
                          <a:schemeClr val="tx1"/>
                        </a:solidFill>
                        <a:latin typeface="Arial" panose="020B0604020202020204" pitchFamily="34" charset="0"/>
                        <a:ea typeface="+mn-ea"/>
                        <a:cs typeface="Arial" panose="020B0604020202020204" pitchFamily="34" charset="0"/>
                      </a:endParaRPr>
                    </a:p>
                    <a:p>
                      <a:pPr marL="0" indent="0" algn="l" defTabSz="685800" rtl="0" eaLnBrk="1" fontAlgn="t" latinLnBrk="0" hangingPunct="1">
                        <a:buFont typeface="Arial" panose="020B0604020202020204" pitchFamily="34" charset="0"/>
                        <a:buNone/>
                      </a:pPr>
                      <a:r>
                        <a:rPr lang="en-US" sz="1200" kern="1200" dirty="0">
                          <a:solidFill>
                            <a:schemeClr val="tx1"/>
                          </a:solidFill>
                          <a:latin typeface="Arial" panose="020B0604020202020204" pitchFamily="34" charset="0"/>
                          <a:ea typeface="+mn-ea"/>
                          <a:cs typeface="Arial" panose="020B0604020202020204" pitchFamily="34" charset="0"/>
                        </a:rPr>
                        <a:t>                </a:t>
                      </a:r>
                    </a:p>
                    <a:p>
                      <a:pPr marL="0" indent="0" algn="l" defTabSz="685800" rtl="0" eaLnBrk="1" fontAlgn="t" latinLnBrk="0" hangingPunct="1">
                        <a:buFont typeface="Arial" panose="020B0604020202020204" pitchFamily="34" charset="0"/>
                        <a:buNone/>
                      </a:pPr>
                      <a:endParaRPr lang="en-US" sz="1200" kern="1200" dirty="0">
                        <a:solidFill>
                          <a:schemeClr val="tx1"/>
                        </a:solidFill>
                        <a:latin typeface="Arial" panose="020B0604020202020204" pitchFamily="34" charset="0"/>
                        <a:ea typeface="+mn-ea"/>
                        <a:cs typeface="Arial" panose="020B0604020202020204" pitchFamily="34" charset="0"/>
                      </a:endParaRPr>
                    </a:p>
                    <a:p>
                      <a:pPr marL="0" indent="0" algn="l" defTabSz="685800" rtl="0" eaLnBrk="1" fontAlgn="t" latinLnBrk="0" hangingPunct="1">
                        <a:buFont typeface="Arial" panose="020B0604020202020204" pitchFamily="34" charset="0"/>
                        <a:buNone/>
                      </a:pPr>
                      <a:endParaRPr lang="en-US" sz="1200" kern="1200" dirty="0">
                        <a:solidFill>
                          <a:schemeClr val="tx1"/>
                        </a:solidFill>
                        <a:latin typeface="Arial" panose="020B0604020202020204" pitchFamily="34" charset="0"/>
                        <a:ea typeface="+mn-ea"/>
                        <a:cs typeface="Arial" panose="020B0604020202020204" pitchFamily="34" charset="0"/>
                      </a:endParaRPr>
                    </a:p>
                    <a:p>
                      <a:pPr marL="0" indent="0" algn="l" defTabSz="685800" rtl="0" eaLnBrk="1" fontAlgn="t" latinLnBrk="0" hangingPunct="1">
                        <a:buFont typeface="Arial" panose="020B0604020202020204" pitchFamily="34" charset="0"/>
                        <a:buNone/>
                      </a:pPr>
                      <a:r>
                        <a:rPr lang="en-US" sz="1200" kern="1200" dirty="0">
                          <a:solidFill>
                            <a:schemeClr val="tx1"/>
                          </a:solidFill>
                          <a:latin typeface="Arial" panose="020B0604020202020204" pitchFamily="34" charset="0"/>
                          <a:ea typeface="+mn-ea"/>
                          <a:cs typeface="Arial" panose="020B0604020202020204" pitchFamily="34" charset="0"/>
                        </a:rPr>
                        <a:t>                 </a:t>
                      </a:r>
                      <a:endParaRPr lang="vi-VN" sz="1200" kern="1200">
                        <a:solidFill>
                          <a:schemeClr val="tx1"/>
                        </a:solidFill>
                        <a:latin typeface="Arial" panose="020B0604020202020204" pitchFamily="34" charset="0"/>
                        <a:ea typeface="+mn-ea"/>
                        <a:cs typeface="Arial" panose="020B0604020202020204" pitchFamily="34" charset="0"/>
                      </a:endParaRPr>
                    </a:p>
                    <a:p>
                      <a:pPr marL="0" indent="0" algn="l" defTabSz="685800" rtl="0" eaLnBrk="1" fontAlgn="t" latinLnBrk="0" hangingPunct="1">
                        <a:buFont typeface="Arial" panose="020B0604020202020204" pitchFamily="34" charset="0"/>
                        <a:buNone/>
                      </a:pPr>
                      <a:endParaRPr lang="vi-VN" sz="1200" kern="1200">
                        <a:solidFill>
                          <a:schemeClr val="tx1"/>
                        </a:solidFill>
                        <a:latin typeface="Arial" panose="020B0604020202020204" pitchFamily="34" charset="0"/>
                        <a:ea typeface="+mn-ea"/>
                        <a:cs typeface="Arial" panose="020B0604020202020204" pitchFamily="34" charset="0"/>
                      </a:endParaRPr>
                    </a:p>
                    <a:p>
                      <a:pPr marL="0" indent="0" algn="l" defTabSz="685800" rtl="0" eaLnBrk="1" fontAlgn="t" latinLnBrk="0" hangingPunct="1">
                        <a:buFont typeface="Arial" panose="020B0604020202020204" pitchFamily="34" charset="0"/>
                        <a:buNone/>
                      </a:pPr>
                      <a:endParaRPr lang="vi-VN" sz="1200" kern="1200">
                        <a:solidFill>
                          <a:schemeClr val="tx1"/>
                        </a:solidFill>
                        <a:latin typeface="Arial" panose="020B0604020202020204" pitchFamily="34" charset="0"/>
                        <a:ea typeface="+mn-ea"/>
                        <a:cs typeface="Arial" panose="020B0604020202020204" pitchFamily="34" charset="0"/>
                      </a:endParaRP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r>
                        <a:rPr lang="en-US" sz="1200" kern="1200" dirty="0">
                          <a:solidFill>
                            <a:schemeClr val="tx1"/>
                          </a:solidFill>
                          <a:latin typeface="Arial" panose="020B0604020202020204" pitchFamily="34" charset="0"/>
                          <a:ea typeface="+mn-ea"/>
                          <a:cs typeface="Arial" panose="020B0604020202020204" pitchFamily="34" charset="0"/>
                        </a:rPr>
                        <a:t>Pain worsens at end of the day and after activity; no morning symptoms.</a:t>
                      </a:r>
                    </a:p>
                    <a:p>
                      <a:pPr marL="171450" indent="-171450" algn="l" defTabSz="685800" rtl="0" eaLnBrk="1" fontAlgn="t" latinLnBrk="0" hangingPunct="1">
                        <a:buFont typeface="Arial" panose="020B0604020202020204" pitchFamily="34" charset="0"/>
                        <a:buChar char="•"/>
                      </a:pPr>
                      <a:r>
                        <a:rPr lang="en-US" sz="1200" kern="1200" dirty="0">
                          <a:solidFill>
                            <a:schemeClr val="tx1"/>
                          </a:solidFill>
                          <a:latin typeface="Arial" panose="020B0604020202020204" pitchFamily="34" charset="0"/>
                          <a:ea typeface="+mn-ea"/>
                          <a:cs typeface="Arial" panose="020B0604020202020204" pitchFamily="34" charset="0"/>
                        </a:rPr>
                        <a:t>Pain</a:t>
                      </a:r>
                      <a:r>
                        <a:rPr lang="en-US" sz="1200" kern="1200" baseline="0" dirty="0">
                          <a:solidFill>
                            <a:schemeClr val="tx1"/>
                          </a:solidFill>
                          <a:latin typeface="Arial" panose="020B0604020202020204" pitchFamily="34" charset="0"/>
                          <a:ea typeface="+mn-ea"/>
                          <a:cs typeface="Arial" panose="020B0604020202020204" pitchFamily="34" charset="0"/>
                        </a:rPr>
                        <a:t> following</a:t>
                      </a:r>
                      <a:r>
                        <a:rPr lang="en-US" sz="1200" kern="1200" dirty="0">
                          <a:solidFill>
                            <a:schemeClr val="tx1"/>
                          </a:solidFill>
                          <a:latin typeface="Arial" panose="020B0604020202020204" pitchFamily="34" charset="0"/>
                          <a:ea typeface="+mn-ea"/>
                          <a:cs typeface="Arial" panose="020B0604020202020204" pitchFamily="34" charset="0"/>
                        </a:rPr>
                        <a:t> bending</a:t>
                      </a:r>
                      <a:r>
                        <a:rPr lang="en-US" sz="1200" kern="1200" baseline="0" dirty="0">
                          <a:solidFill>
                            <a:schemeClr val="tx1"/>
                          </a:solidFill>
                          <a:latin typeface="Arial" panose="020B0604020202020204" pitchFamily="34" charset="0"/>
                          <a:ea typeface="+mn-ea"/>
                          <a:cs typeface="Arial" panose="020B0604020202020204" pitchFamily="34" charset="0"/>
                        </a:rPr>
                        <a:t> or lifting.</a:t>
                      </a:r>
                    </a:p>
                    <a:p>
                      <a:pPr marL="171450" marR="0" indent="-171450" algn="l" defTabSz="6858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a:solidFill>
                            <a:schemeClr val="tx1"/>
                          </a:solidFill>
                          <a:latin typeface="Arial" panose="020B0604020202020204" pitchFamily="34" charset="0"/>
                          <a:ea typeface="+mn-ea"/>
                          <a:cs typeface="Arial" panose="020B0604020202020204" pitchFamily="34" charset="0"/>
                        </a:rPr>
                        <a:t>Inflammation is rare (however, when there is inflammation, differential diagnosis can be difficult)</a:t>
                      </a:r>
                      <a:endParaRPr lang="en-US" sz="1200" kern="1200" dirty="0">
                        <a:solidFill>
                          <a:schemeClr val="tx1"/>
                        </a:solidFill>
                        <a:latin typeface="Arial" panose="020B0604020202020204" pitchFamily="34" charset="0"/>
                        <a:ea typeface="+mn-ea"/>
                        <a:cs typeface="Arial" panose="020B0604020202020204" pitchFamily="34" charset="0"/>
                      </a:endParaRP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4448462"/>
                  </a:ext>
                </a:extLst>
              </a:tr>
            </a:tbl>
          </a:graphicData>
        </a:graphic>
      </p:graphicFrame>
      <p:pic>
        <p:nvPicPr>
          <p:cNvPr id="7" name="Picture 6">
            <a:extLst>
              <a:ext uri="{FF2B5EF4-FFF2-40B4-BE49-F238E27FC236}">
                <a16:creationId xmlns:a16="http://schemas.microsoft.com/office/drawing/2014/main" id="{BA4CE449-58E5-B64F-AF17-107DDED86E8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02847" y="1604304"/>
            <a:ext cx="2820797" cy="1846000"/>
          </a:xfrm>
          <a:prstGeom prst="rect">
            <a:avLst/>
          </a:prstGeom>
        </p:spPr>
      </p:pic>
    </p:spTree>
    <p:extLst>
      <p:ext uri="{BB962C8B-B14F-4D97-AF65-F5344CB8AC3E}">
        <p14:creationId xmlns:p14="http://schemas.microsoft.com/office/powerpoint/2010/main" val="5007997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SG" dirty="0"/>
              <a:t>Differentiating PsA from ankylosing spondylitis (1/2) </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785082"/>
            <a:ext cx="4050192" cy="387665"/>
          </a:xfrm>
        </p:spPr>
        <p:txBody>
          <a:bodyPr>
            <a:normAutofit/>
          </a:bodyPr>
          <a:lstStyle/>
          <a:p>
            <a:endParaRPr lang="en-US" dirty="0"/>
          </a:p>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24570" y="4003663"/>
            <a:ext cx="4029441" cy="388457"/>
          </a:xfrm>
        </p:spPr>
        <p:txBody>
          <a:bodyPr>
            <a:noAutofit/>
          </a:bodyPr>
          <a:lstStyle/>
          <a:p>
            <a:endParaRPr lang="en-SG" dirty="0"/>
          </a:p>
          <a:p>
            <a:endParaRPr lang="en-MY" dirty="0"/>
          </a:p>
          <a:p>
            <a:endParaRPr lang="en-MY" dirty="0"/>
          </a:p>
          <a:p>
            <a:endParaRPr lang="en-MY" dirty="0"/>
          </a:p>
          <a:p>
            <a:r>
              <a:rPr lang="en-MY" dirty="0"/>
              <a:t>1. </a:t>
            </a:r>
            <a:r>
              <a:rPr lang="en-US" dirty="0" err="1"/>
              <a:t>Baraliakos</a:t>
            </a:r>
            <a:r>
              <a:rPr lang="en-US" dirty="0"/>
              <a:t> X, et al. Clin Exp </a:t>
            </a:r>
            <a:r>
              <a:rPr lang="en-US" dirty="0" err="1"/>
              <a:t>Rheumatol</a:t>
            </a:r>
            <a:r>
              <a:rPr lang="en-US" dirty="0"/>
              <a:t> 2015;33(Suppl.93):S31-S35 </a:t>
            </a:r>
          </a:p>
          <a:p>
            <a:r>
              <a:rPr lang="en-MY" dirty="0"/>
              <a:t>2. </a:t>
            </a:r>
            <a:r>
              <a:rPr lang="en-MY" dirty="0" err="1"/>
              <a:t>Giannelli</a:t>
            </a:r>
            <a:r>
              <a:rPr lang="en-MY" dirty="0"/>
              <a:t> A. </a:t>
            </a:r>
            <a:r>
              <a:rPr lang="en-MY" dirty="0" err="1"/>
              <a:t>Rheumatol</a:t>
            </a:r>
            <a:r>
              <a:rPr lang="en-MY" dirty="0"/>
              <a:t> </a:t>
            </a:r>
            <a:r>
              <a:rPr lang="en-MY" dirty="0" err="1"/>
              <a:t>Ther</a:t>
            </a:r>
            <a:r>
              <a:rPr lang="en-MY" dirty="0"/>
              <a:t> 2019;6:5-21</a:t>
            </a:r>
            <a:endParaRPr lang="en-US" dirty="0"/>
          </a:p>
          <a:p>
            <a:r>
              <a:rPr lang="en-MY" dirty="0"/>
              <a:t>3. </a:t>
            </a:r>
            <a:r>
              <a:rPr lang="en-US" dirty="0"/>
              <a:t>Chan A, et al. Ankylosing Spondylitis. BMJ Best Practice. Available at: </a:t>
            </a:r>
            <a:r>
              <a:rPr lang="en-US" dirty="0">
                <a:solidFill>
                  <a:srgbClr val="0070C0"/>
                </a:solidFill>
                <a:hlinkClick r:id="rId3"/>
              </a:rPr>
              <a:t>https://bestpractice.bmj.com/topics/en-gb/366.</a:t>
            </a:r>
            <a:r>
              <a:rPr lang="en-US" dirty="0">
                <a:solidFill>
                  <a:srgbClr val="0070C0"/>
                </a:solidFill>
              </a:rPr>
              <a:t>  </a:t>
            </a:r>
            <a:r>
              <a:rPr lang="en-US" dirty="0"/>
              <a:t>Accessed 20 July 2020.</a:t>
            </a:r>
          </a:p>
          <a:p>
            <a:r>
              <a:rPr lang="en-US" dirty="0"/>
              <a:t>4. </a:t>
            </a:r>
            <a:r>
              <a:rPr lang="en-US" dirty="0" err="1"/>
              <a:t>Ostergaard</a:t>
            </a:r>
            <a:r>
              <a:rPr lang="en-US" dirty="0"/>
              <a:t> M, et al. </a:t>
            </a:r>
            <a:r>
              <a:rPr lang="en-US" dirty="0" err="1"/>
              <a:t>Ther</a:t>
            </a:r>
            <a:r>
              <a:rPr lang="en-US" dirty="0"/>
              <a:t> Adv </a:t>
            </a:r>
            <a:r>
              <a:rPr lang="en-US" dirty="0" err="1"/>
              <a:t>Musculoskelet</a:t>
            </a:r>
            <a:r>
              <a:rPr lang="en-US" dirty="0"/>
              <a:t> Dis 2012;4(4):301-311.</a:t>
            </a:r>
          </a:p>
          <a:p>
            <a:r>
              <a:rPr lang="en-US" dirty="0"/>
              <a:t>5. Feld J, et al. Nat Rev </a:t>
            </a:r>
            <a:r>
              <a:rPr lang="en-US" dirty="0" err="1"/>
              <a:t>Rheumatol</a:t>
            </a:r>
            <a:r>
              <a:rPr lang="en-US" dirty="0"/>
              <a:t> 2018;14:363–371.</a:t>
            </a:r>
          </a:p>
          <a:p>
            <a:endParaRPr lang="en-US" dirty="0"/>
          </a:p>
          <a:p>
            <a:endParaRPr lang="en-US" dirty="0"/>
          </a:p>
          <a:p>
            <a:endParaRPr lang="en-US" dirty="0"/>
          </a:p>
        </p:txBody>
      </p:sp>
      <p:pic>
        <p:nvPicPr>
          <p:cNvPr id="9" name="Picture 8">
            <a:extLst>
              <a:ext uri="{FF2B5EF4-FFF2-40B4-BE49-F238E27FC236}">
                <a16:creationId xmlns:a16="http://schemas.microsoft.com/office/drawing/2014/main" id="{30DCF7F2-2EAE-7E42-9F6F-78BE7F7EF56A}"/>
              </a:ext>
            </a:extLst>
          </p:cNvPr>
          <p:cNvPicPr>
            <a:picLocks/>
          </p:cNvPicPr>
          <p:nvPr/>
        </p:nvPicPr>
        <p:blipFill rotWithShape="1">
          <a:blip r:embed="rId4" cstate="email">
            <a:extLst>
              <a:ext uri="{28A0092B-C50C-407E-A947-70E740481C1C}">
                <a14:useLocalDpi xmlns:a14="http://schemas.microsoft.com/office/drawing/2010/main"/>
              </a:ext>
            </a:extLst>
          </a:blip>
          <a:srcRect/>
          <a:stretch/>
        </p:blipFill>
        <p:spPr>
          <a:xfrm>
            <a:off x="4795848" y="1609128"/>
            <a:ext cx="4142232" cy="1791994"/>
          </a:xfrm>
          <a:prstGeom prst="rect">
            <a:avLst/>
          </a:prstGeom>
        </p:spPr>
      </p:pic>
      <p:pic>
        <p:nvPicPr>
          <p:cNvPr id="11" name="Picture 10">
            <a:extLst>
              <a:ext uri="{FF2B5EF4-FFF2-40B4-BE49-F238E27FC236}">
                <a16:creationId xmlns:a16="http://schemas.microsoft.com/office/drawing/2014/main" id="{8E709D78-F74B-E44D-9374-17832B55DB8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85211" y="1609128"/>
            <a:ext cx="4143738" cy="1795019"/>
          </a:xfrm>
          <a:prstGeom prst="rect">
            <a:avLst/>
          </a:prstGeom>
        </p:spPr>
      </p:pic>
      <p:sp>
        <p:nvSpPr>
          <p:cNvPr id="3" name="Rectangle 2">
            <a:extLst>
              <a:ext uri="{FF2B5EF4-FFF2-40B4-BE49-F238E27FC236}">
                <a16:creationId xmlns:a16="http://schemas.microsoft.com/office/drawing/2014/main" id="{0ABEFB9D-7DEB-5D43-841A-4A13B2B64B61}"/>
              </a:ext>
            </a:extLst>
          </p:cNvPr>
          <p:cNvSpPr/>
          <p:nvPr/>
        </p:nvSpPr>
        <p:spPr>
          <a:xfrm>
            <a:off x="3238649" y="3429129"/>
            <a:ext cx="2948243" cy="215444"/>
          </a:xfrm>
          <a:prstGeom prst="rect">
            <a:avLst/>
          </a:prstGeom>
        </p:spPr>
        <p:txBody>
          <a:bodyPr wrap="none">
            <a:spAutoFit/>
          </a:bodyPr>
          <a:lstStyle/>
          <a:p>
            <a:pPr lvl="0">
              <a:defRPr/>
            </a:pPr>
            <a:r>
              <a:rPr lang="en-US" sz="800" dirty="0">
                <a:latin typeface="Arial" panose="020B0604020202020204" pitchFamily="34" charset="0"/>
                <a:cs typeface="Arial" panose="020B0604020202020204" pitchFamily="34" charset="0"/>
              </a:rPr>
              <a:t>Photos reproduced with permission from Baraliakos X, et al.</a:t>
            </a:r>
            <a:r>
              <a:rPr lang="en-US" sz="800" baseline="30000" dirty="0">
                <a:latin typeface="Arial" panose="020B0604020202020204" pitchFamily="34" charset="0"/>
                <a:cs typeface="Arial" panose="020B0604020202020204" pitchFamily="34" charset="0"/>
              </a:rPr>
              <a:t>1</a:t>
            </a:r>
            <a:endParaRPr lang="en-US" sz="8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636BC0BB-C3B3-6246-B8D4-7E3407E21721}"/>
              </a:ext>
            </a:extLst>
          </p:cNvPr>
          <p:cNvSpPr/>
          <p:nvPr/>
        </p:nvSpPr>
        <p:spPr>
          <a:xfrm>
            <a:off x="376683" y="946777"/>
            <a:ext cx="8390633" cy="307777"/>
          </a:xfrm>
          <a:prstGeom prst="rect">
            <a:avLst/>
          </a:prstGeom>
        </p:spPr>
        <p:txBody>
          <a:bodyPr wrap="square">
            <a:spAutoFit/>
          </a:bodyPr>
          <a:lstStyle/>
          <a:p>
            <a:pPr lvl="0" algn="ctr">
              <a:defRPr/>
            </a:pPr>
            <a:r>
              <a:rPr lang="en-US" sz="1400" dirty="0">
                <a:latin typeface="Arial" panose="020B0604020202020204" pitchFamily="34" charset="0"/>
                <a:cs typeface="Arial" panose="020B0604020202020204" pitchFamily="34" charset="0"/>
              </a:rPr>
              <a:t>Radiographic presentations of sacroiliac joints in</a:t>
            </a:r>
          </a:p>
        </p:txBody>
      </p:sp>
      <p:sp>
        <p:nvSpPr>
          <p:cNvPr id="8" name="Rectangle 7">
            <a:extLst>
              <a:ext uri="{FF2B5EF4-FFF2-40B4-BE49-F238E27FC236}">
                <a16:creationId xmlns:a16="http://schemas.microsoft.com/office/drawing/2014/main" id="{A5333CFA-2293-0F49-AB2C-8B59605A5304}"/>
              </a:ext>
            </a:extLst>
          </p:cNvPr>
          <p:cNvSpPr/>
          <p:nvPr/>
        </p:nvSpPr>
        <p:spPr>
          <a:xfrm>
            <a:off x="4742328" y="1128562"/>
            <a:ext cx="4249272" cy="523220"/>
          </a:xfrm>
          <a:prstGeom prst="rect">
            <a:avLst/>
          </a:prstGeom>
        </p:spPr>
        <p:txBody>
          <a:bodyPr wrap="square">
            <a:spAutoFit/>
          </a:bodyPr>
          <a:lstStyle/>
          <a:p>
            <a:pPr algn="ctr">
              <a:defRPr/>
            </a:pPr>
            <a:r>
              <a:rPr lang="en-US" sz="1400" dirty="0">
                <a:latin typeface="Arial" panose="020B0604020202020204" pitchFamily="34" charset="0"/>
                <a:cs typeface="Arial" panose="020B0604020202020204" pitchFamily="34" charset="0"/>
              </a:rPr>
              <a:t>Psoriatic arthritis with axial involvement (asymmetrical spondylitis) (Figures 2)</a:t>
            </a:r>
          </a:p>
        </p:txBody>
      </p:sp>
      <p:sp>
        <p:nvSpPr>
          <p:cNvPr id="12" name="Rectangle 11">
            <a:extLst>
              <a:ext uri="{FF2B5EF4-FFF2-40B4-BE49-F238E27FC236}">
                <a16:creationId xmlns:a16="http://schemas.microsoft.com/office/drawing/2014/main" id="{51C646BA-166B-C04D-A803-ABABF5A7DF8B}"/>
              </a:ext>
            </a:extLst>
          </p:cNvPr>
          <p:cNvSpPr/>
          <p:nvPr/>
        </p:nvSpPr>
        <p:spPr>
          <a:xfrm>
            <a:off x="0" y="1288946"/>
            <a:ext cx="5172635" cy="523220"/>
          </a:xfrm>
          <a:prstGeom prst="rect">
            <a:avLst/>
          </a:prstGeom>
        </p:spPr>
        <p:txBody>
          <a:bodyPr wrap="square">
            <a:spAutoFit/>
          </a:bodyPr>
          <a:lstStyle/>
          <a:p>
            <a:pPr lvl="0" algn="ctr">
              <a:defRPr/>
            </a:pPr>
            <a:r>
              <a:rPr lang="en-US" sz="1400" dirty="0">
                <a:latin typeface="Arial" panose="020B0604020202020204" pitchFamily="34" charset="0"/>
                <a:cs typeface="Arial" panose="020B0604020202020204" pitchFamily="34" charset="0"/>
              </a:rPr>
              <a:t>Ankylosing spondylitis (Figures 1)</a:t>
            </a:r>
          </a:p>
          <a:p>
            <a:pPr marL="171450" indent="-171450" algn="ctr">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p:txBody>
      </p:sp>
      <p:graphicFrame>
        <p:nvGraphicFramePr>
          <p:cNvPr id="16" name="Table 15">
            <a:extLst>
              <a:ext uri="{FF2B5EF4-FFF2-40B4-BE49-F238E27FC236}">
                <a16:creationId xmlns:a16="http://schemas.microsoft.com/office/drawing/2014/main" id="{18A15F3F-28F5-6F49-AB1B-26DA4ED80E06}"/>
              </a:ext>
            </a:extLst>
          </p:cNvPr>
          <p:cNvGraphicFramePr>
            <a:graphicFrameLocks noGrp="1"/>
          </p:cNvGraphicFramePr>
          <p:nvPr>
            <p:extLst>
              <p:ext uri="{D42A27DB-BD31-4B8C-83A1-F6EECF244321}">
                <p14:modId xmlns:p14="http://schemas.microsoft.com/office/powerpoint/2010/main" val="737314544"/>
              </p:ext>
            </p:extLst>
          </p:nvPr>
        </p:nvGraphicFramePr>
        <p:xfrm>
          <a:off x="564239" y="3670740"/>
          <a:ext cx="8214228" cy="768149"/>
        </p:xfrm>
        <a:graphic>
          <a:graphicData uri="http://schemas.openxmlformats.org/drawingml/2006/table">
            <a:tbl>
              <a:tblPr firstRow="1" bandRow="1">
                <a:tableStyleId>{2D5ABB26-0587-4C30-8999-92F81FD0307C}</a:tableStyleId>
              </a:tblPr>
              <a:tblGrid>
                <a:gridCol w="1844505">
                  <a:extLst>
                    <a:ext uri="{9D8B030D-6E8A-4147-A177-3AD203B41FA5}">
                      <a16:colId xmlns:a16="http://schemas.microsoft.com/office/drawing/2014/main" val="4160650971"/>
                    </a:ext>
                  </a:extLst>
                </a:gridCol>
                <a:gridCol w="6369723">
                  <a:extLst>
                    <a:ext uri="{9D8B030D-6E8A-4147-A177-3AD203B41FA5}">
                      <a16:colId xmlns:a16="http://schemas.microsoft.com/office/drawing/2014/main" val="3340684049"/>
                    </a:ext>
                  </a:extLst>
                </a:gridCol>
              </a:tblGrid>
              <a:tr h="199501">
                <a:tc>
                  <a:txBody>
                    <a:bodyPr/>
                    <a:lstStyle/>
                    <a:p>
                      <a:r>
                        <a:rPr lang="en-US" sz="1200" b="1" dirty="0">
                          <a:solidFill>
                            <a:schemeClr val="bg1"/>
                          </a:solidFill>
                          <a:latin typeface="Arial" panose="020B0604020202020204" pitchFamily="34" charset="0"/>
                          <a:cs typeface="Arial" panose="020B0604020202020204" pitchFamily="34" charset="0"/>
                        </a:rPr>
                        <a:t>Condition</a:t>
                      </a:r>
                      <a:r>
                        <a:rPr lang="en-US" sz="1200" b="1" baseline="0" dirty="0">
                          <a:solidFill>
                            <a:schemeClr val="bg1"/>
                          </a:solidFill>
                          <a:latin typeface="Arial" panose="020B0604020202020204" pitchFamily="34" charset="0"/>
                          <a:cs typeface="Arial" panose="020B0604020202020204" pitchFamily="34" charset="0"/>
                        </a:rPr>
                        <a:t> </a:t>
                      </a:r>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tc>
                  <a:txBody>
                    <a:bodyPr/>
                    <a:lstStyle/>
                    <a:p>
                      <a:r>
                        <a:rPr lang="en-US" sz="1200" b="1" dirty="0">
                          <a:solidFill>
                            <a:schemeClr val="bg1"/>
                          </a:solidFill>
                          <a:latin typeface="Arial" panose="020B0604020202020204" pitchFamily="34" charset="0"/>
                          <a:cs typeface="Arial" panose="020B0604020202020204" pitchFamily="34" charset="0"/>
                        </a:rPr>
                        <a:t>Differentiating</a:t>
                      </a:r>
                      <a:r>
                        <a:rPr lang="en-US" sz="1200" b="1" baseline="0" dirty="0">
                          <a:solidFill>
                            <a:schemeClr val="bg1"/>
                          </a:solidFill>
                          <a:latin typeface="Arial" panose="020B0604020202020204" pitchFamily="34" charset="0"/>
                          <a:cs typeface="Arial" panose="020B0604020202020204" pitchFamily="34" charset="0"/>
                        </a:rPr>
                        <a:t> features (continued in next slide)</a:t>
                      </a:r>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extLst>
                  <a:ext uri="{0D108BD9-81ED-4DB2-BD59-A6C34878D82A}">
                    <a16:rowId xmlns:a16="http://schemas.microsoft.com/office/drawing/2014/main" val="1031742463"/>
                  </a:ext>
                </a:extLst>
              </a:tr>
              <a:tr h="493829">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Ankylosing spondylitis</a:t>
                      </a:r>
                      <a:r>
                        <a:rPr lang="en-US" sz="1200" kern="1200" baseline="30000" dirty="0">
                          <a:solidFill>
                            <a:schemeClr val="tx1"/>
                          </a:solidFill>
                          <a:effectLst/>
                          <a:latin typeface="Arial" panose="020B0604020202020204" pitchFamily="34" charset="0"/>
                          <a:ea typeface="+mn-ea"/>
                          <a:cs typeface="Arial" panose="020B0604020202020204" pitchFamily="34" charset="0"/>
                        </a:rPr>
                        <a:t>1-5</a:t>
                      </a: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Arial" panose="020B0604020202020204" pitchFamily="34" charset="0"/>
                          <a:ea typeface="+mn-ea"/>
                          <a:cs typeface="Arial" panose="020B0604020202020204" pitchFamily="34" charset="0"/>
                        </a:rPr>
                        <a:t>Symmetrical erosion and ankylosis of the sacroiliac joints; “Bamboo spine” are the hallmarks of ankylosing spondylitis (Figures 1</a:t>
                      </a:r>
                      <a:r>
                        <a:rPr lang="en-US" sz="1200" kern="1200" baseline="30000" dirty="0">
                          <a:solidFill>
                            <a:schemeClr val="tx1"/>
                          </a:solidFill>
                          <a:effectLst/>
                          <a:latin typeface="Arial" panose="020B0604020202020204" pitchFamily="34" charset="0"/>
                          <a:ea typeface="+mn-ea"/>
                          <a:cs typeface="Arial" panose="020B0604020202020204" pitchFamily="34" charset="0"/>
                        </a:rPr>
                        <a:t>1</a:t>
                      </a:r>
                      <a:r>
                        <a:rPr lang="en-US" sz="1200" kern="1200" dirty="0">
                          <a:solidFill>
                            <a:schemeClr val="tx1"/>
                          </a:solidFill>
                          <a:effectLst/>
                          <a:latin typeface="Arial" panose="020B0604020202020204" pitchFamily="34" charset="0"/>
                          <a:ea typeface="+mn-ea"/>
                          <a:cs typeface="Arial" panose="020B0604020202020204" pitchFamily="34" charset="0"/>
                        </a:rPr>
                        <a:t>).</a:t>
                      </a: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4699715"/>
                  </a:ext>
                </a:extLst>
              </a:tr>
            </a:tbl>
          </a:graphicData>
        </a:graphic>
      </p:graphicFrame>
    </p:spTree>
    <p:extLst>
      <p:ext uri="{BB962C8B-B14F-4D97-AF65-F5344CB8AC3E}">
        <p14:creationId xmlns:p14="http://schemas.microsoft.com/office/powerpoint/2010/main" val="39395941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SG" dirty="0"/>
              <a:t>Differentiating PsA from ankylosing spondylitis (2/2) </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24570" y="4003663"/>
            <a:ext cx="4029441" cy="388457"/>
          </a:xfrm>
        </p:spPr>
        <p:txBody>
          <a:bodyPr>
            <a:noAutofit/>
          </a:bodyPr>
          <a:lstStyle/>
          <a:p>
            <a:endParaRPr lang="en-MY" dirty="0"/>
          </a:p>
          <a:p>
            <a:endParaRPr lang="en-MY" dirty="0"/>
          </a:p>
          <a:p>
            <a:endParaRPr lang="en-MY" dirty="0"/>
          </a:p>
          <a:p>
            <a:r>
              <a:rPr lang="en-MY" dirty="0"/>
              <a:t>1. </a:t>
            </a:r>
            <a:r>
              <a:rPr lang="en-US" dirty="0"/>
              <a:t>Gladman DD. Rheum Dis Clin N Am 2015;41:569-579.</a:t>
            </a:r>
          </a:p>
          <a:p>
            <a:r>
              <a:rPr lang="en-MY" dirty="0"/>
              <a:t>2. </a:t>
            </a:r>
            <a:r>
              <a:rPr lang="en-US" dirty="0"/>
              <a:t>Chan A, et al. Ankylosing Spondylitis. BMJ Best Practice. Available at: </a:t>
            </a:r>
            <a:r>
              <a:rPr lang="en-US" dirty="0">
                <a:solidFill>
                  <a:srgbClr val="0070C0"/>
                </a:solidFill>
                <a:hlinkClick r:id="rId3"/>
              </a:rPr>
              <a:t>https://bestpractice.bmj.com/topics/en-gb/366.</a:t>
            </a:r>
            <a:r>
              <a:rPr lang="en-US" dirty="0">
                <a:hlinkClick r:id="rId3"/>
              </a:rPr>
              <a:t> Accessed 20 July 2020</a:t>
            </a:r>
            <a:endParaRPr lang="en-US" dirty="0"/>
          </a:p>
          <a:p>
            <a:r>
              <a:rPr lang="en-US" dirty="0"/>
              <a:t>3. Helliwell PS. Rheumatology 2020;59:1193-1195.</a:t>
            </a:r>
            <a:endParaRPr lang="en-MY" dirty="0"/>
          </a:p>
          <a:p>
            <a:r>
              <a:rPr lang="en-US" dirty="0"/>
              <a:t>4. Feld J, et al. Rheumatology (Oxford) 2020;59(6):1340-1346.</a:t>
            </a:r>
            <a:endParaRPr lang="en-SG" dirty="0"/>
          </a:p>
          <a:p>
            <a:r>
              <a:rPr lang="en-SG" dirty="0"/>
              <a:t>5. </a:t>
            </a:r>
            <a:r>
              <a:rPr lang="en-US" dirty="0"/>
              <a:t>Jadon DR, et al. Ann Rheum Dis. 2017;76(4):701-707. </a:t>
            </a:r>
            <a:endParaRPr lang="en-SG" dirty="0"/>
          </a:p>
        </p:txBody>
      </p:sp>
      <p:graphicFrame>
        <p:nvGraphicFramePr>
          <p:cNvPr id="6" name="Content Placeholder 6">
            <a:extLst>
              <a:ext uri="{FF2B5EF4-FFF2-40B4-BE49-F238E27FC236}">
                <a16:creationId xmlns:a16="http://schemas.microsoft.com/office/drawing/2014/main" id="{B7DE7882-BCFF-874A-A118-00B67DED38D2}"/>
              </a:ext>
            </a:extLst>
          </p:cNvPr>
          <p:cNvGraphicFramePr>
            <a:graphicFrameLocks noGrp="1"/>
          </p:cNvGraphicFramePr>
          <p:nvPr>
            <p:ph idx="1"/>
            <p:extLst>
              <p:ext uri="{D42A27DB-BD31-4B8C-83A1-F6EECF244321}">
                <p14:modId xmlns:p14="http://schemas.microsoft.com/office/powerpoint/2010/main" val="2615092889"/>
              </p:ext>
            </p:extLst>
          </p:nvPr>
        </p:nvGraphicFramePr>
        <p:xfrm>
          <a:off x="461516" y="1211681"/>
          <a:ext cx="7958584" cy="1466850"/>
        </p:xfrm>
        <a:graphic>
          <a:graphicData uri="http://schemas.openxmlformats.org/drawingml/2006/table">
            <a:tbl>
              <a:tblPr firstRow="1" bandRow="1">
                <a:tableStyleId>{2D5ABB26-0587-4C30-8999-92F81FD0307C}</a:tableStyleId>
              </a:tblPr>
              <a:tblGrid>
                <a:gridCol w="1989584">
                  <a:extLst>
                    <a:ext uri="{9D8B030D-6E8A-4147-A177-3AD203B41FA5}">
                      <a16:colId xmlns:a16="http://schemas.microsoft.com/office/drawing/2014/main" val="20000"/>
                    </a:ext>
                  </a:extLst>
                </a:gridCol>
                <a:gridCol w="5969000">
                  <a:extLst>
                    <a:ext uri="{9D8B030D-6E8A-4147-A177-3AD203B41FA5}">
                      <a16:colId xmlns:a16="http://schemas.microsoft.com/office/drawing/2014/main" val="20002"/>
                    </a:ext>
                  </a:extLst>
                </a:gridCol>
              </a:tblGrid>
              <a:tr h="192925">
                <a:tc>
                  <a:txBody>
                    <a:bodyPr/>
                    <a:lstStyle/>
                    <a:p>
                      <a:r>
                        <a:rPr lang="en-US" sz="1200" b="1" dirty="0">
                          <a:solidFill>
                            <a:schemeClr val="bg1"/>
                          </a:solidFill>
                          <a:latin typeface="Arial" panose="020B0604020202020204" pitchFamily="34" charset="0"/>
                          <a:cs typeface="Arial" panose="020B0604020202020204" pitchFamily="34" charset="0"/>
                        </a:rPr>
                        <a:t>Condition</a:t>
                      </a:r>
                      <a:r>
                        <a:rPr lang="en-US" sz="1200" b="1" baseline="0" dirty="0">
                          <a:solidFill>
                            <a:schemeClr val="bg1"/>
                          </a:solidFill>
                          <a:latin typeface="Arial" panose="020B0604020202020204" pitchFamily="34" charset="0"/>
                          <a:cs typeface="Arial" panose="020B0604020202020204" pitchFamily="34" charset="0"/>
                        </a:rPr>
                        <a:t> </a:t>
                      </a:r>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tc>
                  <a:txBody>
                    <a:bodyPr/>
                    <a:lstStyle/>
                    <a:p>
                      <a:r>
                        <a:rPr lang="en-US" sz="1200" b="1" dirty="0">
                          <a:solidFill>
                            <a:schemeClr val="bg1"/>
                          </a:solidFill>
                          <a:latin typeface="Arial" panose="020B0604020202020204" pitchFamily="34" charset="0"/>
                          <a:cs typeface="Arial" panose="020B0604020202020204" pitchFamily="34" charset="0"/>
                        </a:rPr>
                        <a:t>Differentiating</a:t>
                      </a:r>
                      <a:r>
                        <a:rPr lang="en-US" sz="1200" b="1" baseline="0" dirty="0">
                          <a:solidFill>
                            <a:schemeClr val="bg1"/>
                          </a:solidFill>
                          <a:latin typeface="Arial" panose="020B0604020202020204" pitchFamily="34" charset="0"/>
                          <a:cs typeface="Arial" panose="020B0604020202020204" pitchFamily="34" charset="0"/>
                        </a:rPr>
                        <a:t> features (continued from previous slide)</a:t>
                      </a:r>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extLst>
                  <a:ext uri="{0D108BD9-81ED-4DB2-BD59-A6C34878D82A}">
                    <a16:rowId xmlns:a16="http://schemas.microsoft.com/office/drawing/2014/main" val="10000"/>
                  </a:ext>
                </a:extLst>
              </a:tr>
              <a:tr h="1167144">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Ankylosing spondylitis</a:t>
                      </a: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Arial" panose="020B0604020202020204" pitchFamily="34" charset="0"/>
                          <a:ea typeface="+mn-ea"/>
                          <a:cs typeface="Arial" panose="020B0604020202020204" pitchFamily="34" charset="0"/>
                        </a:rPr>
                        <a:t>Both ankylosing spondylitis and axial PsA can have inflammatory back pain.</a:t>
                      </a:r>
                      <a:r>
                        <a:rPr lang="en-US" sz="1200" kern="1200" baseline="30000" dirty="0">
                          <a:solidFill>
                            <a:schemeClr val="tx1"/>
                          </a:solidFill>
                          <a:effectLst/>
                          <a:latin typeface="Arial" panose="020B0604020202020204" pitchFamily="34" charset="0"/>
                          <a:ea typeface="+mn-ea"/>
                          <a:cs typeface="Arial" panose="020B0604020202020204" pitchFamily="34" charset="0"/>
                        </a:rPr>
                        <a:t>1-3</a:t>
                      </a:r>
                      <a:r>
                        <a:rPr lang="en-US" sz="1200" kern="1200" dirty="0">
                          <a:solidFill>
                            <a:schemeClr val="tx1"/>
                          </a:solidFill>
                          <a:effectLst/>
                          <a:latin typeface="Arial" panose="020B0604020202020204" pitchFamily="34" charset="0"/>
                          <a:ea typeface="+mn-ea"/>
                          <a:cs typeface="Arial" panose="020B0604020202020204" pitchFamily="34" charset="0"/>
                        </a:rPr>
                        <a:t> But ankylosing spondylitis</a:t>
                      </a:r>
                      <a:r>
                        <a:rPr lang="en-US" sz="1200" kern="1200" baseline="30000" dirty="0">
                          <a:solidFill>
                            <a:schemeClr val="tx1"/>
                          </a:solidFill>
                          <a:effectLst/>
                          <a:latin typeface="Arial" panose="020B0604020202020204" pitchFamily="34" charset="0"/>
                          <a:ea typeface="+mn-ea"/>
                          <a:cs typeface="Arial" panose="020B0604020202020204" pitchFamily="34" charset="0"/>
                        </a:rPr>
                        <a:t> </a:t>
                      </a:r>
                      <a:r>
                        <a:rPr lang="en-US" sz="1200" kern="1200" baseline="0" dirty="0">
                          <a:solidFill>
                            <a:schemeClr val="tx1"/>
                          </a:solidFill>
                          <a:effectLst/>
                          <a:latin typeface="Arial" panose="020B0604020202020204" pitchFamily="34" charset="0"/>
                          <a:ea typeface="+mn-ea"/>
                          <a:cs typeface="Arial" panose="020B0604020202020204" pitchFamily="34" charset="0"/>
                        </a:rPr>
                        <a:t>has m</a:t>
                      </a:r>
                      <a:r>
                        <a:rPr lang="en-US" sz="1200" kern="1200" dirty="0">
                          <a:solidFill>
                            <a:schemeClr val="tx1"/>
                          </a:solidFill>
                          <a:effectLst/>
                          <a:latin typeface="Arial" panose="020B0604020202020204" pitchFamily="34" charset="0"/>
                          <a:ea typeface="+mn-ea"/>
                          <a:cs typeface="Arial" panose="020B0604020202020204" pitchFamily="34" charset="0"/>
                        </a:rPr>
                        <a:t>ore severe functional limitation.</a:t>
                      </a:r>
                      <a:r>
                        <a:rPr lang="en-US" sz="1200" kern="1200" baseline="30000" dirty="0">
                          <a:solidFill>
                            <a:schemeClr val="tx1"/>
                          </a:solidFill>
                          <a:effectLst/>
                          <a:latin typeface="Arial" panose="020B0604020202020204" pitchFamily="34" charset="0"/>
                          <a:ea typeface="+mn-ea"/>
                          <a:cs typeface="Arial" panose="020B0604020202020204" pitchFamily="34" charset="0"/>
                        </a:rPr>
                        <a:t>1,3</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200" kern="1200" dirty="0">
                          <a:solidFill>
                            <a:schemeClr val="tx1"/>
                          </a:solidFill>
                          <a:effectLst/>
                          <a:latin typeface="Arial" panose="020B0604020202020204" pitchFamily="34" charset="0"/>
                          <a:ea typeface="+mn-ea"/>
                          <a:cs typeface="Arial" panose="020B0604020202020204" pitchFamily="34" charset="0"/>
                        </a:rPr>
                        <a:t>One study found that dactylitis was not found in patients with ankylosing spondylitis (0%) but present in 31% of patients with axial PsA.</a:t>
                      </a:r>
                      <a:r>
                        <a:rPr lang="en-US" sz="1200" kern="1200" baseline="30000" dirty="0">
                          <a:solidFill>
                            <a:schemeClr val="tx1"/>
                          </a:solidFill>
                          <a:effectLst/>
                          <a:latin typeface="Arial" panose="020B0604020202020204" pitchFamily="34" charset="0"/>
                          <a:ea typeface="+mn-ea"/>
                          <a:cs typeface="Arial" panose="020B0604020202020204" pitchFamily="34" charset="0"/>
                        </a:rPr>
                        <a:t>4</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Arial" panose="020B0604020202020204" pitchFamily="34" charset="0"/>
                          <a:ea typeface="+mn-ea"/>
                          <a:cs typeface="Arial" panose="020B0604020202020204" pitchFamily="34" charset="0"/>
                        </a:rPr>
                        <a:t>24% of patients can fulfil both classification criteria for PsA and ankylosing spondylitis.</a:t>
                      </a:r>
                      <a:r>
                        <a:rPr lang="en-US" sz="1200" kern="1200" baseline="30000" dirty="0">
                          <a:solidFill>
                            <a:schemeClr val="tx1"/>
                          </a:solidFill>
                          <a:effectLst/>
                          <a:latin typeface="Arial" panose="020B0604020202020204" pitchFamily="34" charset="0"/>
                          <a:ea typeface="+mn-ea"/>
                          <a:cs typeface="Arial" panose="020B0604020202020204" pitchFamily="34" charset="0"/>
                        </a:rPr>
                        <a:t>5</a:t>
                      </a: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711608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SG" dirty="0"/>
              <a:t>Differentiating PsA from gout</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24570" y="4060459"/>
            <a:ext cx="4029441" cy="388457"/>
          </a:xfrm>
        </p:spPr>
        <p:txBody>
          <a:bodyPr>
            <a:noAutofit/>
          </a:bodyPr>
          <a:lstStyle/>
          <a:p>
            <a:endParaRPr lang="en-SG" dirty="0"/>
          </a:p>
          <a:p>
            <a:endParaRPr lang="en-SG" dirty="0"/>
          </a:p>
          <a:p>
            <a:endParaRPr lang="en-SG" dirty="0"/>
          </a:p>
          <a:p>
            <a:endParaRPr lang="en-SG" dirty="0"/>
          </a:p>
          <a:p>
            <a:endParaRPr lang="en-SG" dirty="0"/>
          </a:p>
          <a:p>
            <a:endParaRPr lang="en-SG" dirty="0"/>
          </a:p>
          <a:p>
            <a:r>
              <a:rPr lang="en-SG" dirty="0"/>
              <a:t>1.</a:t>
            </a:r>
            <a:r>
              <a:rPr lang="en-US" dirty="0"/>
              <a:t> Gladman DD. Rheum Dis Clin N Am 2015;41:569-579.</a:t>
            </a:r>
          </a:p>
          <a:p>
            <a:r>
              <a:rPr lang="en-US" dirty="0">
                <a:latin typeface="Arial"/>
                <a:ea typeface="Verdana"/>
                <a:cs typeface="Arial"/>
              </a:rPr>
              <a:t>2. </a:t>
            </a:r>
            <a:r>
              <a:rPr lang="en-US" dirty="0"/>
              <a:t>Underwood M. BMJ 2006;332(7553):1315-1319. </a:t>
            </a:r>
            <a:endParaRPr lang="en-US" dirty="0">
              <a:latin typeface="Arial"/>
              <a:ea typeface="Verdana"/>
              <a:cs typeface="Arial"/>
            </a:endParaRPr>
          </a:p>
          <a:p>
            <a:endParaRPr lang="en-US" dirty="0"/>
          </a:p>
          <a:p>
            <a:endParaRPr lang="en-US" dirty="0"/>
          </a:p>
          <a:p>
            <a:endParaRPr lang="en-SG" dirty="0"/>
          </a:p>
          <a:p>
            <a:endParaRPr lang="en-SG" dirty="0"/>
          </a:p>
        </p:txBody>
      </p:sp>
      <p:graphicFrame>
        <p:nvGraphicFramePr>
          <p:cNvPr id="6" name="Content Placeholder 6">
            <a:extLst>
              <a:ext uri="{FF2B5EF4-FFF2-40B4-BE49-F238E27FC236}">
                <a16:creationId xmlns:a16="http://schemas.microsoft.com/office/drawing/2014/main" id="{B7DE7882-BCFF-874A-A118-00B67DED38D2}"/>
              </a:ext>
            </a:extLst>
          </p:cNvPr>
          <p:cNvGraphicFramePr>
            <a:graphicFrameLocks noGrp="1"/>
          </p:cNvGraphicFramePr>
          <p:nvPr>
            <p:ph idx="1"/>
            <p:extLst>
              <p:ext uri="{D42A27DB-BD31-4B8C-83A1-F6EECF244321}">
                <p14:modId xmlns:p14="http://schemas.microsoft.com/office/powerpoint/2010/main" val="798254287"/>
              </p:ext>
            </p:extLst>
          </p:nvPr>
        </p:nvGraphicFramePr>
        <p:xfrm>
          <a:off x="266699" y="1255198"/>
          <a:ext cx="8305801" cy="2564130"/>
        </p:xfrm>
        <a:graphic>
          <a:graphicData uri="http://schemas.openxmlformats.org/drawingml/2006/table">
            <a:tbl>
              <a:tblPr firstRow="1" bandRow="1">
                <a:tableStyleId>{2D5ABB26-0587-4C30-8999-92F81FD0307C}</a:tableStyleId>
              </a:tblPr>
              <a:tblGrid>
                <a:gridCol w="1424941">
                  <a:extLst>
                    <a:ext uri="{9D8B030D-6E8A-4147-A177-3AD203B41FA5}">
                      <a16:colId xmlns:a16="http://schemas.microsoft.com/office/drawing/2014/main" val="20000"/>
                    </a:ext>
                  </a:extLst>
                </a:gridCol>
                <a:gridCol w="3592629">
                  <a:extLst>
                    <a:ext uri="{9D8B030D-6E8A-4147-A177-3AD203B41FA5}">
                      <a16:colId xmlns:a16="http://schemas.microsoft.com/office/drawing/2014/main" val="20001"/>
                    </a:ext>
                  </a:extLst>
                </a:gridCol>
                <a:gridCol w="3288231">
                  <a:extLst>
                    <a:ext uri="{9D8B030D-6E8A-4147-A177-3AD203B41FA5}">
                      <a16:colId xmlns:a16="http://schemas.microsoft.com/office/drawing/2014/main" val="20002"/>
                    </a:ext>
                  </a:extLst>
                </a:gridCol>
              </a:tblGrid>
              <a:tr h="0">
                <a:tc>
                  <a:txBody>
                    <a:bodyPr/>
                    <a:lstStyle/>
                    <a:p>
                      <a:r>
                        <a:rPr lang="en-US" sz="1200" b="1" dirty="0">
                          <a:solidFill>
                            <a:schemeClr val="bg1"/>
                          </a:solidFill>
                          <a:latin typeface="Arial" panose="020B0604020202020204" pitchFamily="34" charset="0"/>
                          <a:cs typeface="Arial" panose="020B0604020202020204" pitchFamily="34" charset="0"/>
                        </a:rPr>
                        <a:t>Condition</a:t>
                      </a:r>
                      <a:r>
                        <a:rPr lang="en-US" sz="1200" b="1" baseline="0" dirty="0">
                          <a:solidFill>
                            <a:schemeClr val="bg1"/>
                          </a:solidFill>
                          <a:latin typeface="Arial" panose="020B0604020202020204" pitchFamily="34" charset="0"/>
                          <a:cs typeface="Arial" panose="020B0604020202020204" pitchFamily="34" charset="0"/>
                        </a:rPr>
                        <a:t> </a:t>
                      </a:r>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tc>
                  <a:txBody>
                    <a:bodyPr/>
                    <a:lstStyle/>
                    <a:p>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tc>
                  <a:txBody>
                    <a:bodyPr/>
                    <a:lstStyle/>
                    <a:p>
                      <a:r>
                        <a:rPr lang="en-US" sz="1200" b="1" dirty="0">
                          <a:solidFill>
                            <a:schemeClr val="bg1"/>
                          </a:solidFill>
                          <a:latin typeface="Arial" panose="020B0604020202020204" pitchFamily="34" charset="0"/>
                          <a:cs typeface="Arial" panose="020B0604020202020204" pitchFamily="34" charset="0"/>
                        </a:rPr>
                        <a:t>Differentiating</a:t>
                      </a:r>
                      <a:r>
                        <a:rPr lang="en-US" sz="1200" b="1" baseline="0" dirty="0">
                          <a:solidFill>
                            <a:schemeClr val="bg1"/>
                          </a:solidFill>
                          <a:latin typeface="Arial" panose="020B0604020202020204" pitchFamily="34" charset="0"/>
                          <a:cs typeface="Arial" panose="020B0604020202020204" pitchFamily="34" charset="0"/>
                        </a:rPr>
                        <a:t> features</a:t>
                      </a:r>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extLst>
                  <a:ext uri="{0D108BD9-81ED-4DB2-BD59-A6C34878D82A}">
                    <a16:rowId xmlns:a16="http://schemas.microsoft.com/office/drawing/2014/main" val="10000"/>
                  </a:ext>
                </a:extLst>
              </a:tr>
              <a:tr h="447328">
                <a:tc>
                  <a:txBody>
                    <a:bodyPr/>
                    <a:lstStyle/>
                    <a:p>
                      <a:pPr marL="0" algn="l" defTabSz="685800" rtl="0" eaLnBrk="1" fontAlgn="t" latinLnBrk="0" hangingPunct="1"/>
                      <a:r>
                        <a:rPr lang="vi-VN" sz="1200" kern="1200">
                          <a:solidFill>
                            <a:schemeClr val="tx1"/>
                          </a:solidFill>
                          <a:latin typeface="Arial" panose="020B0604020202020204" pitchFamily="34" charset="0"/>
                          <a:ea typeface="+mn-ea"/>
                          <a:cs typeface="Arial" panose="020B0604020202020204" pitchFamily="34" charset="0"/>
                        </a:rPr>
                        <a:t>Gout</a:t>
                      </a:r>
                      <a:r>
                        <a:rPr lang="vi-VN" sz="1200" kern="1200" baseline="30000">
                          <a:solidFill>
                            <a:schemeClr val="tx1"/>
                          </a:solidFill>
                          <a:latin typeface="Arial" panose="020B0604020202020204" pitchFamily="34" charset="0"/>
                          <a:ea typeface="+mn-ea"/>
                          <a:cs typeface="Arial" panose="020B0604020202020204" pitchFamily="34" charset="0"/>
                        </a:rPr>
                        <a:t>1,2</a:t>
                      </a:r>
                      <a:endParaRPr lang="vi-VN" sz="1200" kern="1200">
                        <a:solidFill>
                          <a:schemeClr val="tx1"/>
                        </a:solidFill>
                        <a:latin typeface="Arial" panose="020B0604020202020204" pitchFamily="34" charset="0"/>
                        <a:ea typeface="+mn-ea"/>
                        <a:cs typeface="Arial" panose="020B0604020202020204" pitchFamily="34" charset="0"/>
                      </a:endParaRP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endParaRPr>
                    </a:p>
                    <a:p>
                      <a:pPr marL="0" indent="0" algn="l" defTabSz="685800" rtl="0" eaLnBrk="1" fontAlgn="t" latinLnBrk="0" hangingPunct="1">
                        <a:buFont typeface="Arial" panose="020B0604020202020204" pitchFamily="34" charset="0"/>
                        <a:buNone/>
                      </a:pPr>
                      <a:r>
                        <a:rPr lang="en-US" sz="1200" b="0" i="0" u="none" strike="noStrike" kern="1200" dirty="0">
                          <a:solidFill>
                            <a:schemeClr val="tx1"/>
                          </a:solidFill>
                          <a:effectLst/>
                          <a:latin typeface="Arial" panose="020B0604020202020204" pitchFamily="34" charset="0"/>
                          <a:ea typeface="+mn-ea"/>
                          <a:cs typeface="Arial" panose="020B0604020202020204" pitchFamily="34" charset="0"/>
                        </a:rPr>
                        <a:t>     </a:t>
                      </a:r>
                      <a:endParaRPr lang="en-US" sz="1200" kern="1200" dirty="0">
                        <a:solidFill>
                          <a:schemeClr val="tx1"/>
                        </a:solidFill>
                        <a:latin typeface="Arial" panose="020B0604020202020204" pitchFamily="34" charset="0"/>
                        <a:ea typeface="+mn-ea"/>
                        <a:cs typeface="Arial" panose="020B0604020202020204" pitchFamily="34" charset="0"/>
                      </a:endParaRP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p>
                      <a:pPr marL="171450" marR="0" lvl="0" indent="-171450" algn="l" defTabSz="6858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Arial" panose="020B0604020202020204" pitchFamily="34" charset="0"/>
                          <a:ea typeface="+mn-ea"/>
                          <a:cs typeface="Arial" panose="020B0604020202020204" pitchFamily="34" charset="0"/>
                        </a:rPr>
                        <a:t>Erosions are usually at a single bone.</a:t>
                      </a:r>
                    </a:p>
                    <a:p>
                      <a:pPr marL="171450" marR="0" lvl="0" indent="-171450" algn="l" defTabSz="6858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Arial" panose="020B0604020202020204" pitchFamily="34" charset="0"/>
                          <a:ea typeface="+mn-ea"/>
                          <a:cs typeface="Arial" panose="020B0604020202020204" pitchFamily="34" charset="0"/>
                        </a:rPr>
                        <a:t>Painful or swollen first metatarsophalangeal joint (joints connecting toe bones to foot bones).</a:t>
                      </a:r>
                    </a:p>
                    <a:p>
                      <a:pPr marL="171450" marR="0" indent="-171450" algn="l" defTabSz="6858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Arial" panose="020B0604020202020204" pitchFamily="34" charset="0"/>
                          <a:ea typeface="+mn-ea"/>
                          <a:cs typeface="Arial" panose="020B0604020202020204" pitchFamily="34" charset="0"/>
                        </a:rPr>
                        <a:t>Presence of tophi (deposits of crystalline uric acid and other substances at the surface of joints or in skin or cartilage).</a:t>
                      </a:r>
                    </a:p>
                    <a:p>
                      <a:pPr marL="171450" marR="0" indent="-171450" algn="l" defTabSz="6858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Arial" panose="020B0604020202020204" pitchFamily="34" charset="0"/>
                          <a:ea typeface="+mn-ea"/>
                          <a:cs typeface="Arial" panose="020B0604020202020204" pitchFamily="34" charset="0"/>
                        </a:rPr>
                        <a:t>Commonly affects the joints in the great toe, foot, ankle, knee, wrist, finger, and elbow.</a:t>
                      </a:r>
                    </a:p>
                    <a:p>
                      <a:pPr marL="171450" marR="0" lvl="0" indent="-171450" algn="l" defTabSz="6858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Arial" panose="020B0604020202020204" pitchFamily="34" charset="0"/>
                          <a:ea typeface="+mn-ea"/>
                          <a:cs typeface="Arial" panose="020B0604020202020204" pitchFamily="34" charset="0"/>
                        </a:rPr>
                        <a:t>Rapid onset pain that can disrupt sleep.</a:t>
                      </a:r>
                    </a:p>
                    <a:p>
                      <a:pPr marL="171450" indent="-171450" algn="l" defTabSz="685800" rtl="0" eaLnBrk="1" fontAlgn="t" latinLnBrk="0" hangingPunct="1">
                        <a:buFont typeface="Arial" panose="020B0604020202020204" pitchFamily="34" charset="0"/>
                        <a:buChar char="•"/>
                      </a:pPr>
                      <a:endParaRPr lang="en-US" sz="1200" kern="1200" dirty="0">
                        <a:solidFill>
                          <a:schemeClr val="tx1"/>
                        </a:solidFill>
                        <a:latin typeface="Arial" panose="020B0604020202020204" pitchFamily="34" charset="0"/>
                        <a:ea typeface="+mn-ea"/>
                        <a:cs typeface="Arial" panose="020B0604020202020204" pitchFamily="34" charset="0"/>
                      </a:endParaRP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85327735"/>
                  </a:ext>
                </a:extLst>
              </a:tr>
            </a:tbl>
          </a:graphicData>
        </a:graphic>
      </p:graphicFrame>
      <p:pic>
        <p:nvPicPr>
          <p:cNvPr id="7" name="Picture 6">
            <a:extLst>
              <a:ext uri="{FF2B5EF4-FFF2-40B4-BE49-F238E27FC236}">
                <a16:creationId xmlns:a16="http://schemas.microsoft.com/office/drawing/2014/main" id="{C5F6D5AA-9E0D-924B-99F0-AA74A050C3D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85245" y="1648178"/>
            <a:ext cx="2686755" cy="1947678"/>
          </a:xfrm>
          <a:prstGeom prst="rect">
            <a:avLst/>
          </a:prstGeom>
        </p:spPr>
      </p:pic>
    </p:spTree>
    <p:extLst>
      <p:ext uri="{BB962C8B-B14F-4D97-AF65-F5344CB8AC3E}">
        <p14:creationId xmlns:p14="http://schemas.microsoft.com/office/powerpoint/2010/main" val="27443564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SG" dirty="0"/>
              <a:t>Differentiating PsA from rheumatoid arthritis</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solidFill>
                  <a:srgbClr val="222222"/>
                </a:solidFill>
              </a:rPr>
              <a:t>MCP, </a:t>
            </a:r>
            <a:r>
              <a:rPr lang="en-US" dirty="0"/>
              <a:t>metacarpophalangeal; MTP, metatarsophalangeal; PIP, proximal interphalangeal; 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24570" y="4263709"/>
            <a:ext cx="4029441" cy="388457"/>
          </a:xfrm>
        </p:spPr>
        <p:txBody>
          <a:bodyPr>
            <a:noAutofit/>
          </a:bodyPr>
          <a:lstStyle/>
          <a:p>
            <a:r>
              <a:rPr lang="en-SG" dirty="0"/>
              <a:t>1.</a:t>
            </a:r>
            <a:r>
              <a:rPr lang="en-US" dirty="0"/>
              <a:t> </a:t>
            </a:r>
            <a:r>
              <a:rPr lang="en-MY" dirty="0"/>
              <a:t>Giannelli A. Rheumatol Ther 2019;6:5-21.</a:t>
            </a:r>
          </a:p>
          <a:p>
            <a:r>
              <a:rPr lang="en-US" dirty="0"/>
              <a:t>2. Gladman DD. Rheum Dis Clin N Am 2015;41:569-579.</a:t>
            </a:r>
          </a:p>
          <a:p>
            <a:r>
              <a:rPr lang="en-US" dirty="0"/>
              <a:t>3. Swagerty DL Jr, et al. Am Fam Physician 2001;64(2):279-286.</a:t>
            </a:r>
          </a:p>
          <a:p>
            <a:r>
              <a:rPr lang="en-US" dirty="0"/>
              <a:t>4. Venables PJW, et al. UpToDate.com. Available at: </a:t>
            </a:r>
            <a:r>
              <a:rPr lang="en-US" dirty="0">
                <a:hlinkClick r:id="rId3"/>
              </a:rPr>
              <a:t>https://www.uptodate.com/contents/diagnosis-and-differential-diagnosis-of-rheumatoid-arthritis Accessed 20 July 2020</a:t>
            </a:r>
            <a:r>
              <a:rPr lang="en-US" dirty="0"/>
              <a:t>. </a:t>
            </a:r>
          </a:p>
          <a:p>
            <a:r>
              <a:rPr lang="en-US" dirty="0"/>
              <a:t>5. Marchesoni A, et al. J Rheumatol 2012;39(4):849-855.</a:t>
            </a:r>
          </a:p>
          <a:p>
            <a:endParaRPr lang="en-SG" dirty="0"/>
          </a:p>
          <a:p>
            <a:endParaRPr lang="en-SG" dirty="0"/>
          </a:p>
        </p:txBody>
      </p:sp>
      <p:graphicFrame>
        <p:nvGraphicFramePr>
          <p:cNvPr id="6" name="Content Placeholder 6">
            <a:extLst>
              <a:ext uri="{FF2B5EF4-FFF2-40B4-BE49-F238E27FC236}">
                <a16:creationId xmlns:a16="http://schemas.microsoft.com/office/drawing/2014/main" id="{B7DE7882-BCFF-874A-A118-00B67DED38D2}"/>
              </a:ext>
            </a:extLst>
          </p:cNvPr>
          <p:cNvGraphicFramePr>
            <a:graphicFrameLocks noGrp="1"/>
          </p:cNvGraphicFramePr>
          <p:nvPr>
            <p:ph idx="1"/>
            <p:extLst>
              <p:ext uri="{D42A27DB-BD31-4B8C-83A1-F6EECF244321}">
                <p14:modId xmlns:p14="http://schemas.microsoft.com/office/powerpoint/2010/main" val="2276175148"/>
              </p:ext>
            </p:extLst>
          </p:nvPr>
        </p:nvGraphicFramePr>
        <p:xfrm>
          <a:off x="266698" y="1098736"/>
          <a:ext cx="8305801" cy="2558863"/>
        </p:xfrm>
        <a:graphic>
          <a:graphicData uri="http://schemas.openxmlformats.org/drawingml/2006/table">
            <a:tbl>
              <a:tblPr firstRow="1" bandRow="1">
                <a:tableStyleId>{2D5ABB26-0587-4C30-8999-92F81FD0307C}</a:tableStyleId>
              </a:tblPr>
              <a:tblGrid>
                <a:gridCol w="1230798">
                  <a:extLst>
                    <a:ext uri="{9D8B030D-6E8A-4147-A177-3AD203B41FA5}">
                      <a16:colId xmlns:a16="http://schemas.microsoft.com/office/drawing/2014/main" val="20000"/>
                    </a:ext>
                  </a:extLst>
                </a:gridCol>
                <a:gridCol w="3408333">
                  <a:extLst>
                    <a:ext uri="{9D8B030D-6E8A-4147-A177-3AD203B41FA5}">
                      <a16:colId xmlns:a16="http://schemas.microsoft.com/office/drawing/2014/main" val="20001"/>
                    </a:ext>
                  </a:extLst>
                </a:gridCol>
                <a:gridCol w="3666670">
                  <a:extLst>
                    <a:ext uri="{9D8B030D-6E8A-4147-A177-3AD203B41FA5}">
                      <a16:colId xmlns:a16="http://schemas.microsoft.com/office/drawing/2014/main" val="20002"/>
                    </a:ext>
                  </a:extLst>
                </a:gridCol>
              </a:tblGrid>
              <a:tr h="383031">
                <a:tc>
                  <a:txBody>
                    <a:bodyPr/>
                    <a:lstStyle/>
                    <a:p>
                      <a:r>
                        <a:rPr lang="en-US" sz="1200" b="1" dirty="0">
                          <a:solidFill>
                            <a:schemeClr val="bg1"/>
                          </a:solidFill>
                          <a:latin typeface="Arial" panose="020B0604020202020204" pitchFamily="34" charset="0"/>
                          <a:cs typeface="Arial" panose="020B0604020202020204" pitchFamily="34" charset="0"/>
                        </a:rPr>
                        <a:t>Condition</a:t>
                      </a:r>
                      <a:r>
                        <a:rPr lang="en-US" sz="1200" b="1" baseline="0" dirty="0">
                          <a:solidFill>
                            <a:schemeClr val="bg1"/>
                          </a:solidFill>
                          <a:latin typeface="Arial" panose="020B0604020202020204" pitchFamily="34" charset="0"/>
                          <a:cs typeface="Arial" panose="020B0604020202020204" pitchFamily="34" charset="0"/>
                        </a:rPr>
                        <a:t> </a:t>
                      </a:r>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tc>
                  <a:txBody>
                    <a:bodyPr/>
                    <a:lstStyle/>
                    <a:p>
                      <a:r>
                        <a:rPr lang="en-US" sz="1200" b="1" dirty="0">
                          <a:solidFill>
                            <a:schemeClr val="bg1"/>
                          </a:solidFill>
                          <a:latin typeface="Arial" panose="020B0604020202020204" pitchFamily="34" charset="0"/>
                          <a:cs typeface="Arial" panose="020B0604020202020204" pitchFamily="34" charset="0"/>
                        </a:rPr>
                        <a:t>Differentiating</a:t>
                      </a:r>
                      <a:r>
                        <a:rPr lang="en-US" sz="1200" b="1" baseline="0" dirty="0">
                          <a:solidFill>
                            <a:schemeClr val="bg1"/>
                          </a:solidFill>
                          <a:latin typeface="Arial" panose="020B0604020202020204" pitchFamily="34" charset="0"/>
                          <a:cs typeface="Arial" panose="020B0604020202020204" pitchFamily="34" charset="0"/>
                        </a:rPr>
                        <a:t> features</a:t>
                      </a:r>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tc>
                  <a:txBody>
                    <a:bodyPr/>
                    <a:lstStyle/>
                    <a:p>
                      <a:r>
                        <a:rPr lang="en-US" sz="1200" b="1" dirty="0">
                          <a:solidFill>
                            <a:schemeClr val="bg1"/>
                          </a:solidFill>
                          <a:latin typeface="Arial" panose="020B0604020202020204" pitchFamily="34" charset="0"/>
                          <a:cs typeface="Arial" panose="020B0604020202020204" pitchFamily="34" charset="0"/>
                        </a:rPr>
                        <a:t>Differentiating</a:t>
                      </a:r>
                      <a:r>
                        <a:rPr lang="en-US" sz="1200" b="1" baseline="0" dirty="0">
                          <a:solidFill>
                            <a:schemeClr val="bg1"/>
                          </a:solidFill>
                          <a:latin typeface="Arial" panose="020B0604020202020204" pitchFamily="34" charset="0"/>
                          <a:cs typeface="Arial" panose="020B0604020202020204" pitchFamily="34" charset="0"/>
                        </a:rPr>
                        <a:t> features</a:t>
                      </a:r>
                      <a:endParaRPr lang="en-US" sz="1200" b="1" dirty="0">
                        <a:solidFill>
                          <a:schemeClr val="bg1"/>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652C74"/>
                    </a:solidFill>
                  </a:tcPr>
                </a:tc>
                <a:extLst>
                  <a:ext uri="{0D108BD9-81ED-4DB2-BD59-A6C34878D82A}">
                    <a16:rowId xmlns:a16="http://schemas.microsoft.com/office/drawing/2014/main" val="10000"/>
                  </a:ext>
                </a:extLst>
              </a:tr>
              <a:tr h="2175832">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Rheumatoid arthritis</a:t>
                      </a:r>
                      <a:r>
                        <a:rPr lang="en-US" sz="1200" kern="1200" baseline="30000" dirty="0">
                          <a:solidFill>
                            <a:schemeClr val="tx1"/>
                          </a:solidFill>
                          <a:effectLst/>
                          <a:latin typeface="Arial" panose="020B0604020202020204" pitchFamily="34" charset="0"/>
                          <a:ea typeface="+mn-ea"/>
                          <a:cs typeface="Arial" panose="020B0604020202020204" pitchFamily="34" charset="0"/>
                        </a:rPr>
                        <a:t>1-4</a:t>
                      </a: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marL="171450" indent="-171450" algn="l" defTabSz="685800" rtl="0" eaLnBrk="1" fontAlgn="t" latinLnBrk="0" hangingPunct="1">
                        <a:buFont typeface="Arial" panose="020B0604020202020204" pitchFamily="34" charset="0"/>
                        <a:buChar char="•"/>
                      </a:pPr>
                      <a:endParaRPr lang="en-US" sz="1200" b="0" i="0" u="none" strike="noStrike" kern="1200" dirty="0">
                        <a:solidFill>
                          <a:schemeClr val="tx1"/>
                        </a:solidFill>
                        <a:effectLst/>
                        <a:latin typeface="Arial" panose="020B0604020202020204" pitchFamily="34" charset="0"/>
                        <a:ea typeface="+mn-ea"/>
                        <a:cs typeface="Arial" panose="020B0604020202020204" pitchFamily="34" charset="0"/>
                      </a:endParaRPr>
                    </a:p>
                    <a:p>
                      <a:pPr marL="171450" indent="-171450" algn="l" defTabSz="685800" rtl="0" eaLnBrk="1" fontAlgn="t" latinLnBrk="0" hangingPunct="1">
                        <a:buFont typeface="Arial" panose="020B0604020202020204" pitchFamily="34" charset="0"/>
                        <a:buChar char="•"/>
                      </a:pPr>
                      <a:r>
                        <a:rPr lang="en-US" sz="1200" b="0" i="0" u="none" strike="noStrike" kern="1200" dirty="0">
                          <a:solidFill>
                            <a:schemeClr val="tx1"/>
                          </a:solidFill>
                          <a:effectLst/>
                          <a:latin typeface="Arial" panose="020B0604020202020204" pitchFamily="34" charset="0"/>
                          <a:ea typeface="+mn-ea"/>
                          <a:cs typeface="Arial" panose="020B0604020202020204" pitchFamily="34" charset="0"/>
                        </a:rPr>
                        <a:t>Routinely affects the MCP joints of the hand. May also affect MTP, and/or PIP joints.</a:t>
                      </a:r>
                      <a:endParaRPr lang="en-US" sz="1200" kern="1200" dirty="0">
                        <a:solidFill>
                          <a:schemeClr val="tx1"/>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sz="1200" kern="1200" dirty="0">
                          <a:solidFill>
                            <a:schemeClr val="tx1"/>
                          </a:solidFill>
                          <a:effectLst/>
                          <a:latin typeface="Arial" panose="020B0604020202020204" pitchFamily="34" charset="0"/>
                          <a:ea typeface="+mn-ea"/>
                          <a:cs typeface="Arial" panose="020B0604020202020204" pitchFamily="34" charset="0"/>
                        </a:rPr>
                        <a:t>Symmetric distribution.</a:t>
                      </a:r>
                    </a:p>
                    <a:p>
                      <a:pPr marL="171450" indent="-171450">
                        <a:buFont typeface="Arial" panose="020B0604020202020204" pitchFamily="34" charset="0"/>
                        <a:buChar char="•"/>
                      </a:pPr>
                      <a:r>
                        <a:rPr lang="en-US" sz="1200" kern="1200" dirty="0">
                          <a:solidFill>
                            <a:schemeClr val="tx1"/>
                          </a:solidFill>
                          <a:effectLst/>
                          <a:latin typeface="Arial" panose="020B0604020202020204" pitchFamily="34" charset="0"/>
                          <a:ea typeface="+mn-ea"/>
                          <a:cs typeface="Arial" panose="020B0604020202020204" pitchFamily="34" charset="0"/>
                        </a:rPr>
                        <a:t>Although rheumatoid nodules may be present, these are not always seen at presentation and may be less common with better diagnosis and treatment.</a:t>
                      </a:r>
                    </a:p>
                    <a:p>
                      <a:pPr marL="171450" indent="-171450">
                        <a:buFont typeface="Arial" panose="020B0604020202020204" pitchFamily="34" charset="0"/>
                        <a:buChar char="•"/>
                      </a:pPr>
                      <a:r>
                        <a:rPr lang="en-US" sz="1200" kern="1200" dirty="0">
                          <a:solidFill>
                            <a:schemeClr val="tx1"/>
                          </a:solidFill>
                          <a:effectLst/>
                          <a:latin typeface="Arial" panose="020B0604020202020204" pitchFamily="34" charset="0"/>
                          <a:ea typeface="+mn-ea"/>
                          <a:cs typeface="Arial" panose="020B0604020202020204" pitchFamily="34" charset="0"/>
                        </a:rPr>
                        <a:t>Co-occurrence with psoriasis is rare.</a:t>
                      </a:r>
                    </a:p>
                    <a:p>
                      <a: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Arial" panose="020B0604020202020204" pitchFamily="34" charset="0"/>
                          <a:ea typeface="+mn-ea"/>
                          <a:cs typeface="Arial" panose="020B0604020202020204" pitchFamily="34" charset="0"/>
                        </a:rPr>
                        <a:t>No dactylitis and enthesitis.</a:t>
                      </a:r>
                    </a:p>
                  </a:txBody>
                  <a:tcPr marR="47625" marT="47625" marB="47625">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97484569"/>
                  </a:ext>
                </a:extLst>
              </a:tr>
            </a:tbl>
          </a:graphicData>
        </a:graphic>
      </p:graphicFrame>
      <p:sp>
        <p:nvSpPr>
          <p:cNvPr id="3" name="Rectangle 2">
            <a:extLst>
              <a:ext uri="{FF2B5EF4-FFF2-40B4-BE49-F238E27FC236}">
                <a16:creationId xmlns:a16="http://schemas.microsoft.com/office/drawing/2014/main" id="{3AC66AC8-F9A3-A74E-B250-E53D990C76E1}"/>
              </a:ext>
            </a:extLst>
          </p:cNvPr>
          <p:cNvSpPr/>
          <p:nvPr/>
        </p:nvSpPr>
        <p:spPr>
          <a:xfrm>
            <a:off x="226064" y="3691398"/>
            <a:ext cx="8346435" cy="276999"/>
          </a:xfrm>
          <a:prstGeom prst="rect">
            <a:avLst/>
          </a:prstGeom>
        </p:spPr>
        <p:txBody>
          <a:bodyPr wrap="square">
            <a:spAutoFit/>
          </a:bodyPr>
          <a:lstStyle/>
          <a:p>
            <a:pPr marR="0" lvl="0">
              <a:spcBef>
                <a:spcPts val="0"/>
              </a:spcBef>
              <a:spcAft>
                <a:spcPts val="0"/>
              </a:spcAft>
            </a:pPr>
            <a:r>
              <a:rPr lang="en-MY" sz="1200" dirty="0">
                <a:solidFill>
                  <a:srgbClr val="000000"/>
                </a:solidFill>
                <a:latin typeface="Arial" panose="020B0604020202020204" pitchFamily="34" charset="0"/>
                <a:ea typeface="Calibri" panose="020F0502020204030204" pitchFamily="34" charset="0"/>
                <a:cs typeface="Arial" panose="020B0604020202020204" pitchFamily="34" charset="0"/>
              </a:rPr>
              <a:t>Other less common differential diagnosis include fibromyalgia</a:t>
            </a:r>
            <a:r>
              <a:rPr lang="en-MY" sz="1200" baseline="30000" dirty="0">
                <a:solidFill>
                  <a:srgbClr val="000000"/>
                </a:solidFill>
                <a:latin typeface="Arial" panose="020B0604020202020204" pitchFamily="34" charset="0"/>
                <a:ea typeface="Calibri" panose="020F0502020204030204" pitchFamily="34" charset="0"/>
                <a:cs typeface="Arial" panose="020B0604020202020204" pitchFamily="34" charset="0"/>
              </a:rPr>
              <a:t>5</a:t>
            </a:r>
            <a:r>
              <a:rPr lang="en-MY" sz="1200" dirty="0">
                <a:solidFill>
                  <a:srgbClr val="000000"/>
                </a:solidFill>
                <a:latin typeface="Arial" panose="020B0604020202020204" pitchFamily="34" charset="0"/>
                <a:ea typeface="Calibri" panose="020F0502020204030204" pitchFamily="34" charset="0"/>
                <a:cs typeface="Arial" panose="020B0604020202020204" pitchFamily="34" charset="0"/>
              </a:rPr>
              <a:t> and i</a:t>
            </a:r>
            <a:r>
              <a:rPr lang="en-MY" sz="1200" dirty="0">
                <a:latin typeface="Arial" panose="020B0604020202020204" pitchFamily="34" charset="0"/>
                <a:ea typeface="Times New Roman" panose="02020603050405020304" pitchFamily="18" charset="0"/>
                <a:cs typeface="Arial" panose="020B0604020202020204" pitchFamily="34" charset="0"/>
              </a:rPr>
              <a:t>nflammatory osteoarthritis.</a:t>
            </a:r>
            <a:r>
              <a:rPr lang="en-MY" sz="1200" baseline="30000" dirty="0">
                <a:latin typeface="Arial" panose="020B0604020202020204" pitchFamily="34" charset="0"/>
                <a:ea typeface="Times New Roman" panose="02020603050405020304" pitchFamily="18" charset="0"/>
                <a:cs typeface="Arial" panose="020B0604020202020204" pitchFamily="34" charset="0"/>
              </a:rPr>
              <a:t>5</a:t>
            </a:r>
            <a:endParaRPr lang="en-GB" sz="12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635C1C42-2862-044B-878C-E7AE0387CCA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12711" y="1721119"/>
            <a:ext cx="2652889" cy="1747908"/>
          </a:xfrm>
          <a:prstGeom prst="rect">
            <a:avLst/>
          </a:prstGeom>
        </p:spPr>
      </p:pic>
    </p:spTree>
    <p:extLst>
      <p:ext uri="{BB962C8B-B14F-4D97-AF65-F5344CB8AC3E}">
        <p14:creationId xmlns:p14="http://schemas.microsoft.com/office/powerpoint/2010/main" val="2833701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 outline </a:t>
            </a:r>
          </a:p>
        </p:txBody>
      </p:sp>
      <p:sp>
        <p:nvSpPr>
          <p:cNvPr id="3" name="Content Placeholder 2"/>
          <p:cNvSpPr>
            <a:spLocks noGrp="1"/>
          </p:cNvSpPr>
          <p:nvPr>
            <p:ph idx="1"/>
          </p:nvPr>
        </p:nvSpPr>
        <p:spPr/>
        <p:txBody>
          <a:bodyPr/>
          <a:lstStyle/>
          <a:p>
            <a:pPr>
              <a:spcAft>
                <a:spcPts val="1200"/>
              </a:spcAft>
            </a:pPr>
            <a:r>
              <a:rPr lang="en-US" dirty="0"/>
              <a:t>Section 1: Introduction</a:t>
            </a:r>
          </a:p>
          <a:p>
            <a:pPr>
              <a:spcAft>
                <a:spcPts val="1200"/>
              </a:spcAft>
            </a:pPr>
            <a:r>
              <a:rPr lang="en-US" dirty="0"/>
              <a:t>Section 2: Diagnosis and evaluations of psoriatic arthritis</a:t>
            </a:r>
          </a:p>
          <a:p>
            <a:pPr>
              <a:spcAft>
                <a:spcPts val="1200"/>
              </a:spcAft>
            </a:pPr>
            <a:r>
              <a:rPr lang="en-US" dirty="0"/>
              <a:t>Section 3: Treatment and management of psoriatic arthritis		</a:t>
            </a:r>
          </a:p>
          <a:p>
            <a:pPr>
              <a:spcAft>
                <a:spcPts val="1200"/>
              </a:spcAft>
            </a:pPr>
            <a:r>
              <a:rPr lang="en-US" dirty="0"/>
              <a:t>Section 4: Role of nurses in psoriatic arthritis management </a:t>
            </a:r>
          </a:p>
          <a:p>
            <a:pPr>
              <a:spcAft>
                <a:spcPts val="1200"/>
              </a:spcAft>
            </a:pPr>
            <a:r>
              <a:rPr lang="en-US" dirty="0"/>
              <a:t>Section 5: Psoriatic arthritis case study </a:t>
            </a:r>
          </a:p>
        </p:txBody>
      </p:sp>
      <p:sp>
        <p:nvSpPr>
          <p:cNvPr id="6" name="Text Placeholder 5"/>
          <p:cNvSpPr>
            <a:spLocks noGrp="1"/>
          </p:cNvSpPr>
          <p:nvPr>
            <p:ph type="body" sz="quarter" idx="10"/>
          </p:nvPr>
        </p:nvSpPr>
        <p:spPr/>
        <p:txBody>
          <a:bodyPr/>
          <a:lstStyle/>
          <a:p>
            <a:endParaRPr lang="en-US" dirty="0"/>
          </a:p>
        </p:txBody>
      </p:sp>
      <p:sp>
        <p:nvSpPr>
          <p:cNvPr id="9" name="Text Placeholder 8"/>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507469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Section 2: Diagnosis and evaluations of psoriatic arthritis</a:t>
            </a:r>
          </a:p>
        </p:txBody>
      </p:sp>
      <p:sp>
        <p:nvSpPr>
          <p:cNvPr id="5" name="Text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58917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Overview</a:t>
            </a:r>
          </a:p>
        </p:txBody>
      </p:sp>
      <p:sp>
        <p:nvSpPr>
          <p:cNvPr id="3" name="Content Placeholder 2"/>
          <p:cNvSpPr>
            <a:spLocks noGrp="1"/>
          </p:cNvSpPr>
          <p:nvPr>
            <p:ph idx="1"/>
          </p:nvPr>
        </p:nvSpPr>
        <p:spPr/>
        <p:txBody>
          <a:bodyPr>
            <a:normAutofit/>
          </a:bodyPr>
          <a:lstStyle/>
          <a:p>
            <a:pPr marL="342900" indent="-342900">
              <a:spcAft>
                <a:spcPts val="600"/>
              </a:spcAft>
              <a:buFont typeface="+mj-lt"/>
              <a:buAutoNum type="arabicPeriod"/>
            </a:pPr>
            <a:r>
              <a:rPr lang="en-GB" dirty="0"/>
              <a:t>Importance of early diagnosis of PsA</a:t>
            </a:r>
          </a:p>
          <a:p>
            <a:pPr marL="342900" indent="-342900">
              <a:spcAft>
                <a:spcPts val="600"/>
              </a:spcAft>
              <a:buFont typeface="+mj-lt"/>
              <a:buAutoNum type="arabicPeriod"/>
            </a:pPr>
            <a:r>
              <a:rPr lang="en-US" dirty="0"/>
              <a:t>Clinical manifestations of PsA</a:t>
            </a:r>
            <a:endParaRPr lang="en-MY" dirty="0"/>
          </a:p>
          <a:p>
            <a:pPr marL="342900" indent="-342900">
              <a:spcAft>
                <a:spcPts val="600"/>
              </a:spcAft>
              <a:buFont typeface="+mj-lt"/>
              <a:buAutoNum type="arabicPeriod"/>
            </a:pPr>
            <a:r>
              <a:rPr lang="en-GB" dirty="0"/>
              <a:t>Methods of PsA </a:t>
            </a:r>
            <a:r>
              <a:rPr lang="en-US" dirty="0"/>
              <a:t>diagnosis and assessments</a:t>
            </a:r>
          </a:p>
          <a:p>
            <a:pPr marL="342900" indent="-342900">
              <a:spcAft>
                <a:spcPts val="600"/>
              </a:spcAft>
              <a:buFont typeface="+mj-lt"/>
              <a:buAutoNum type="arabicPeriod"/>
            </a:pPr>
            <a:endParaRPr lang="en-US" dirty="0"/>
          </a:p>
          <a:p>
            <a:pPr marL="342900" indent="-342900">
              <a:spcAft>
                <a:spcPts val="600"/>
              </a:spcAft>
              <a:buFont typeface="+mj-lt"/>
              <a:buAutoNum type="arabicPeriod"/>
            </a:pPr>
            <a:endParaRPr lang="en-US" dirty="0"/>
          </a:p>
        </p:txBody>
      </p:sp>
      <p:sp>
        <p:nvSpPr>
          <p:cNvPr id="7" name="Text Placeholder 6"/>
          <p:cNvSpPr>
            <a:spLocks noGrp="1"/>
          </p:cNvSpPr>
          <p:nvPr>
            <p:ph type="body" sz="quarter" idx="10"/>
          </p:nvPr>
        </p:nvSpPr>
        <p:spPr/>
        <p:txBody>
          <a:bodyPr/>
          <a:lstStyle/>
          <a:p>
            <a:r>
              <a:rPr lang="en-US" dirty="0"/>
              <a:t>PsA, psoriatic arthritis</a:t>
            </a:r>
          </a:p>
        </p:txBody>
      </p:sp>
      <p:sp>
        <p:nvSpPr>
          <p:cNvPr id="13" name="Text Placeholder 12"/>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199307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Autofit/>
          </a:bodyPr>
          <a:lstStyle/>
          <a:p>
            <a:r>
              <a:rPr lang="en-MY" dirty="0"/>
              <a:t>Why early identification and diagnosis of PsA are important </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 RA, rheumatoid arthritis; </a:t>
            </a:r>
            <a:r>
              <a:rPr lang="en-GB" sz="800" dirty="0"/>
              <a:t>TNFi, </a:t>
            </a:r>
            <a:r>
              <a:rPr lang="en-US" dirty="0"/>
              <a:t>tumor necrosis factor inhibitor </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572000" y="4084177"/>
            <a:ext cx="4029441" cy="388457"/>
          </a:xfrm>
        </p:spPr>
        <p:txBody>
          <a:bodyPr>
            <a:noAutofit/>
          </a:bodyPr>
          <a:lstStyle/>
          <a:p>
            <a:r>
              <a:rPr lang="en-US" dirty="0"/>
              <a:t>1. Haroon M, et al. Ann Rheum Dis 2015;74(6):1045-1050. </a:t>
            </a:r>
          </a:p>
          <a:p>
            <a:r>
              <a:rPr lang="en-US" dirty="0"/>
              <a:t>2. Olivieri I, et al. J Rheumatol 2008;35(1):3-5.</a:t>
            </a:r>
          </a:p>
          <a:p>
            <a:r>
              <a:rPr lang="en-MY" dirty="0"/>
              <a:t>3. Giannelli A. Rheumatol Ther 2019;6:5-21.</a:t>
            </a:r>
          </a:p>
          <a:p>
            <a:r>
              <a:rPr lang="en-SG" dirty="0"/>
              <a:t>4. Palazzi C, et al. Clin Exp Rheumatol 2002;20:3-4.</a:t>
            </a:r>
          </a:p>
          <a:p>
            <a:r>
              <a:rPr lang="en-SG" dirty="0"/>
              <a:t>5. GRAPPA. Psoriatic Arthritis Pocket Guide. Available at: </a:t>
            </a:r>
            <a:r>
              <a:rPr lang="en-SG" dirty="0">
                <a:hlinkClick r:id="rId3"/>
              </a:rPr>
              <a:t>https://psa.guidelinecentral.com/psoriatic-arthritis-pocket-guide/</a:t>
            </a:r>
            <a:r>
              <a:rPr lang="en-SG" dirty="0"/>
              <a:t> Accessed 20 July 2020.</a:t>
            </a:r>
          </a:p>
          <a:p>
            <a:r>
              <a:rPr lang="en-SG" dirty="0"/>
              <a:t>6. Aldredge LM, et al. J Dermatol Nurses Assoc 2016;8(1):14‐26. </a:t>
            </a:r>
          </a:p>
          <a:p>
            <a:r>
              <a:rPr lang="en-SG" dirty="0"/>
              <a:t>7. Betteridge N, et al. J Eur Acad Dermatol Venereol 2016;30(4):576-585.</a:t>
            </a:r>
          </a:p>
          <a:p>
            <a:r>
              <a:rPr lang="en-SG" dirty="0"/>
              <a:t>8. Mai A, et al. Trials 2019;20:793.</a:t>
            </a:r>
          </a:p>
          <a:p>
            <a:r>
              <a:rPr lang="en-SG" dirty="0"/>
              <a:t> </a:t>
            </a:r>
          </a:p>
          <a:p>
            <a:endParaRPr lang="en-SG" dirty="0"/>
          </a:p>
          <a:p>
            <a:pPr marL="228600" indent="-228600">
              <a:buFont typeface="+mj-lt"/>
              <a:buAutoNum type="arabicPeriod"/>
            </a:pPr>
            <a:endParaRPr lang="en-SG" dirty="0"/>
          </a:p>
        </p:txBody>
      </p:sp>
      <p:sp>
        <p:nvSpPr>
          <p:cNvPr id="11" name="Oval 10">
            <a:extLst>
              <a:ext uri="{FF2B5EF4-FFF2-40B4-BE49-F238E27FC236}">
                <a16:creationId xmlns:a16="http://schemas.microsoft.com/office/drawing/2014/main" id="{8E28A462-C7CD-2243-B8CB-07A38D7CDA63}"/>
              </a:ext>
            </a:extLst>
          </p:cNvPr>
          <p:cNvSpPr/>
          <p:nvPr/>
        </p:nvSpPr>
        <p:spPr>
          <a:xfrm>
            <a:off x="613804" y="1606276"/>
            <a:ext cx="1949980" cy="12524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Arial" panose="020B0604020202020204" pitchFamily="34" charset="0"/>
                <a:cs typeface="Arial" panose="020B0604020202020204" pitchFamily="34" charset="0"/>
              </a:rPr>
              <a:t>Early diagnosis leads to early treatment intervention</a:t>
            </a:r>
            <a:r>
              <a:rPr lang="en-GB" sz="1400" baseline="30000" dirty="0">
                <a:latin typeface="Arial" panose="020B0604020202020204" pitchFamily="34" charset="0"/>
                <a:cs typeface="Arial" panose="020B0604020202020204" pitchFamily="34" charset="0"/>
              </a:rPr>
              <a:t>2,3</a:t>
            </a:r>
            <a:endParaRPr lang="en-GB" sz="14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5BA6A5EC-8E22-DE41-8E22-CB7645A934AE}"/>
              </a:ext>
            </a:extLst>
          </p:cNvPr>
          <p:cNvSpPr/>
          <p:nvPr/>
        </p:nvSpPr>
        <p:spPr>
          <a:xfrm>
            <a:off x="2994840" y="1469246"/>
            <a:ext cx="6035630" cy="1569660"/>
          </a:xfrm>
          <a:prstGeom prst="rect">
            <a:avLst/>
          </a:prstGeom>
        </p:spPr>
        <p:txBody>
          <a:bodyPr wrap="square">
            <a:spAutoFit/>
          </a:bodyPr>
          <a:lstStyle/>
          <a:p>
            <a:r>
              <a:rPr lang="en-GB" sz="1200" b="1" dirty="0">
                <a:latin typeface="Arial" panose="020B0604020202020204" pitchFamily="34" charset="0"/>
                <a:cs typeface="Arial" panose="020B0604020202020204" pitchFamily="34" charset="0"/>
              </a:rPr>
              <a:t>Benefits of early treatment</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Improves quality of life through</a:t>
            </a:r>
            <a:r>
              <a:rPr lang="en-GB" sz="1200" baseline="30000" dirty="0">
                <a:latin typeface="Arial" panose="020B0604020202020204" pitchFamily="34" charset="0"/>
                <a:cs typeface="Arial" panose="020B0604020202020204" pitchFamily="34" charset="0"/>
              </a:rPr>
              <a:t>3</a:t>
            </a:r>
            <a:r>
              <a:rPr lang="en-GB" sz="1200" dirty="0">
                <a:latin typeface="Arial" panose="020B0604020202020204" pitchFamily="34" charset="0"/>
                <a:cs typeface="Arial" panose="020B0604020202020204" pitchFamily="34" charset="0"/>
              </a:rPr>
              <a:t> </a:t>
            </a:r>
          </a:p>
          <a:p>
            <a:pPr marL="514350" lvl="1" indent="-171450">
              <a:buFont typeface="Courier New" panose="02070309020205020404" pitchFamily="49" charset="0"/>
              <a:buChar char="o"/>
            </a:pPr>
            <a:r>
              <a:rPr lang="en-GB" sz="1200" dirty="0">
                <a:latin typeface="Arial" panose="020B0604020202020204" pitchFamily="34" charset="0"/>
                <a:cs typeface="Arial" panose="020B0604020202020204" pitchFamily="34" charset="0"/>
              </a:rPr>
              <a:t>reduction in pain</a:t>
            </a:r>
          </a:p>
          <a:p>
            <a:pPr marL="514350" lvl="1" indent="-171450">
              <a:buFont typeface="Courier New" panose="02070309020205020404" pitchFamily="49" charset="0"/>
              <a:buChar char="o"/>
            </a:pPr>
            <a:r>
              <a:rPr lang="en-GB" sz="1200" dirty="0">
                <a:latin typeface="Arial" panose="020B0604020202020204" pitchFamily="34" charset="0"/>
                <a:cs typeface="Arial" panose="020B0604020202020204" pitchFamily="34" charset="0"/>
              </a:rPr>
              <a:t>improved ability to perform basic daily tasks.</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Improves long-term health</a:t>
            </a:r>
            <a:r>
              <a:rPr lang="en-GB" sz="1200" baseline="30000" dirty="0">
                <a:latin typeface="Arial" panose="020B0604020202020204" pitchFamily="34" charset="0"/>
                <a:cs typeface="Arial" panose="020B0604020202020204" pitchFamily="34" charset="0"/>
              </a:rPr>
              <a:t>3</a:t>
            </a:r>
            <a:r>
              <a:rPr lang="en-GB" sz="1200" dirty="0">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Changes the natural course of PsA.</a:t>
            </a:r>
            <a:r>
              <a:rPr lang="en-GB" sz="1200" baseline="30000" dirty="0">
                <a:latin typeface="Arial" panose="020B0604020202020204" pitchFamily="34" charset="0"/>
                <a:cs typeface="Arial" panose="020B0604020202020204" pitchFamily="34" charset="0"/>
              </a:rPr>
              <a:t>2</a:t>
            </a:r>
            <a:endParaRPr lang="en-GB" sz="12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Stops the rapid rate of progression associated with PsA.</a:t>
            </a:r>
            <a:r>
              <a:rPr lang="en-US" sz="1200" baseline="30000" dirty="0">
                <a:latin typeface="Arial" panose="020B0604020202020204" pitchFamily="34" charset="0"/>
                <a:cs typeface="Arial" panose="020B0604020202020204" pitchFamily="34" charset="0"/>
              </a:rPr>
              <a:t>3</a:t>
            </a:r>
            <a:endParaRPr lang="en-US" sz="12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latin typeface="Arial" panose="020B0604020202020204" pitchFamily="34" charset="0"/>
                <a:cs typeface="Arial" panose="020B0604020202020204" pitchFamily="34" charset="0"/>
              </a:rPr>
              <a:t>The use of anti-TNFi in the first year of treatment is cost-effective.</a:t>
            </a:r>
            <a:r>
              <a:rPr lang="en-GB" sz="1200" baseline="30000" dirty="0">
                <a:latin typeface="Arial" panose="020B0604020202020204" pitchFamily="34" charset="0"/>
                <a:cs typeface="Arial" panose="020B0604020202020204" pitchFamily="34" charset="0"/>
              </a:rPr>
              <a:t>2</a:t>
            </a:r>
          </a:p>
        </p:txBody>
      </p:sp>
      <p:sp>
        <p:nvSpPr>
          <p:cNvPr id="15" name="Oval 14">
            <a:extLst>
              <a:ext uri="{FF2B5EF4-FFF2-40B4-BE49-F238E27FC236}">
                <a16:creationId xmlns:a16="http://schemas.microsoft.com/office/drawing/2014/main" id="{CC2375E4-A642-BB45-AD6A-B5AF79C284E1}"/>
              </a:ext>
            </a:extLst>
          </p:cNvPr>
          <p:cNvSpPr/>
          <p:nvPr/>
        </p:nvSpPr>
        <p:spPr>
          <a:xfrm>
            <a:off x="633513" y="2949877"/>
            <a:ext cx="1949980" cy="12524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Arial" panose="020B0604020202020204" pitchFamily="34" charset="0"/>
                <a:cs typeface="Arial" panose="020B0604020202020204" pitchFamily="34" charset="0"/>
              </a:rPr>
              <a:t>Late stage disease may make diagnosis of PsA difficult</a:t>
            </a:r>
            <a:r>
              <a:rPr lang="en-GB" sz="1400" baseline="30000" dirty="0">
                <a:latin typeface="Arial" panose="020B0604020202020204" pitchFamily="34" charset="0"/>
                <a:cs typeface="Arial" panose="020B0604020202020204" pitchFamily="34" charset="0"/>
              </a:rPr>
              <a:t>2,4</a:t>
            </a:r>
            <a:endParaRPr lang="en-GB" sz="1400" dirty="0">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DB4CA025-CC36-6E41-8F15-DD3E1BB738E0}"/>
              </a:ext>
            </a:extLst>
          </p:cNvPr>
          <p:cNvSpPr/>
          <p:nvPr/>
        </p:nvSpPr>
        <p:spPr>
          <a:xfrm>
            <a:off x="3035301" y="3038906"/>
            <a:ext cx="5954708" cy="1015663"/>
          </a:xfrm>
          <a:prstGeom prst="rect">
            <a:avLst/>
          </a:prstGeom>
        </p:spPr>
        <p:txBody>
          <a:bodyPr wrap="square">
            <a:spAutoFit/>
          </a:bodyPr>
          <a:lstStyle/>
          <a:p>
            <a:r>
              <a:rPr lang="en-US" sz="1200" b="1" dirty="0">
                <a:latin typeface="Arial" panose="020B0604020202020204" pitchFamily="34" charset="0"/>
                <a:cs typeface="Arial" panose="020B0604020202020204" pitchFamily="34" charset="0"/>
              </a:rPr>
              <a:t>Multidisciplinary and multispecialty (dermatology and rheumatology) </a:t>
            </a:r>
            <a:r>
              <a:rPr lang="en-US" sz="1200" dirty="0">
                <a:latin typeface="Arial" panose="020B0604020202020204" pitchFamily="34" charset="0"/>
                <a:cs typeface="Arial" panose="020B0604020202020204" pitchFamily="34" charset="0"/>
              </a:rPr>
              <a:t>approach to assessment is needed.</a:t>
            </a:r>
            <a:r>
              <a:rPr lang="en-US" sz="1200" baseline="30000" dirty="0">
                <a:latin typeface="Arial" panose="020B0604020202020204" pitchFamily="34" charset="0"/>
                <a:cs typeface="Arial" panose="020B0604020202020204" pitchFamily="34" charset="0"/>
              </a:rPr>
              <a:t>5</a:t>
            </a:r>
            <a:endParaRPr lang="en-US" sz="1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200" b="1" dirty="0">
                <a:latin typeface="Arial" panose="020B0604020202020204" pitchFamily="34" charset="0"/>
                <a:cs typeface="Arial" panose="020B0604020202020204" pitchFamily="34" charset="0"/>
              </a:rPr>
              <a:t>Nurses play a critical role in the early identification and diagnosis of PsA.</a:t>
            </a:r>
            <a:r>
              <a:rPr lang="en-US" sz="1200" b="1" baseline="30000" dirty="0">
                <a:latin typeface="Arial" panose="020B0604020202020204" pitchFamily="34" charset="0"/>
                <a:cs typeface="Arial" panose="020B0604020202020204" pitchFamily="34" charset="0"/>
              </a:rPr>
              <a:t>3</a:t>
            </a:r>
          </a:p>
          <a:p>
            <a:pPr marL="285750" indent="-285750">
              <a:buFont typeface="Arial" panose="020B0604020202020204" pitchFamily="34" charset="0"/>
              <a:buChar char="•"/>
            </a:pPr>
            <a:r>
              <a:rPr lang="en-US" sz="1200" b="1" dirty="0">
                <a:latin typeface="Arial" panose="020B0604020202020204" pitchFamily="34" charset="0"/>
                <a:cs typeface="Arial" panose="020B0604020202020204" pitchFamily="34" charset="0"/>
              </a:rPr>
              <a:t>Nurses are a key point of contact </a:t>
            </a:r>
            <a:r>
              <a:rPr lang="en-US" sz="1200" dirty="0">
                <a:latin typeface="Arial" panose="020B0604020202020204" pitchFamily="34" charset="0"/>
                <a:cs typeface="Arial" panose="020B0604020202020204" pitchFamily="34" charset="0"/>
              </a:rPr>
              <a:t>for management plans, social/psychological needs when the disease evolves, or treatment plans change.</a:t>
            </a:r>
            <a:r>
              <a:rPr lang="en-US" sz="1200" baseline="30000" dirty="0">
                <a:latin typeface="Arial" panose="020B0604020202020204" pitchFamily="34" charset="0"/>
                <a:cs typeface="Arial" panose="020B0604020202020204" pitchFamily="34" charset="0"/>
              </a:rPr>
              <a:t>6-8</a:t>
            </a:r>
            <a:endParaRPr lang="en-US" sz="1200" dirty="0">
              <a:effectLst/>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1092BB88-A56A-0D49-97C3-9CE498207F46}"/>
              </a:ext>
            </a:extLst>
          </p:cNvPr>
          <p:cNvSpPr/>
          <p:nvPr/>
        </p:nvSpPr>
        <p:spPr>
          <a:xfrm>
            <a:off x="515851" y="1059323"/>
            <a:ext cx="8636000" cy="307777"/>
          </a:xfrm>
          <a:prstGeom prst="rect">
            <a:avLst/>
          </a:prstGeom>
        </p:spPr>
        <p:txBody>
          <a:bodyPr wrap="square">
            <a:spAutoFit/>
          </a:bodyPr>
          <a:lstStyle/>
          <a:p>
            <a:r>
              <a:rPr lang="en-US" sz="1400" b="1" dirty="0">
                <a:latin typeface="Arial" panose="020B0604020202020204" pitchFamily="34" charset="0"/>
                <a:cs typeface="Arial" panose="020B0604020202020204" pitchFamily="34" charset="0"/>
              </a:rPr>
              <a:t>A 6-month delay in diagnosis can lead to poor radiographic and functional outcome in PsA</a:t>
            </a:r>
            <a:r>
              <a:rPr lang="en-US" sz="1400" b="1" baseline="30000" dirty="0">
                <a:latin typeface="Arial" panose="020B0604020202020204" pitchFamily="34" charset="0"/>
                <a:cs typeface="Arial" panose="020B0604020202020204" pitchFamily="34" charset="0"/>
              </a:rPr>
              <a:t>1</a:t>
            </a: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33520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9E443-9772-6244-B8DC-FBBCE4575BC4}"/>
              </a:ext>
            </a:extLst>
          </p:cNvPr>
          <p:cNvSpPr>
            <a:spLocks noGrp="1"/>
          </p:cNvSpPr>
          <p:nvPr>
            <p:ph type="title"/>
          </p:nvPr>
        </p:nvSpPr>
        <p:spPr/>
        <p:txBody>
          <a:bodyPr>
            <a:normAutofit/>
          </a:bodyPr>
          <a:lstStyle/>
          <a:p>
            <a:r>
              <a:rPr lang="en-MY" dirty="0"/>
              <a:t>Patterns of </a:t>
            </a:r>
            <a:r>
              <a:rPr lang="en-US" dirty="0"/>
              <a:t>arthritic involvement</a:t>
            </a:r>
            <a:r>
              <a:rPr lang="en-US" baseline="30000" dirty="0"/>
              <a:t>1,2</a:t>
            </a:r>
            <a:r>
              <a:rPr lang="en-US" dirty="0"/>
              <a:t> </a:t>
            </a:r>
            <a:endParaRPr lang="en-GB" dirty="0"/>
          </a:p>
        </p:txBody>
      </p:sp>
      <p:sp>
        <p:nvSpPr>
          <p:cNvPr id="4" name="Text Placeholder 3">
            <a:extLst>
              <a:ext uri="{FF2B5EF4-FFF2-40B4-BE49-F238E27FC236}">
                <a16:creationId xmlns:a16="http://schemas.microsoft.com/office/drawing/2014/main" id="{FB2297AA-3207-1544-8B54-CFCCCD962CBF}"/>
              </a:ext>
            </a:extLst>
          </p:cNvPr>
          <p:cNvSpPr>
            <a:spLocks noGrp="1"/>
          </p:cNvSpPr>
          <p:nvPr>
            <p:ph type="body" sz="quarter" idx="10"/>
          </p:nvPr>
        </p:nvSpPr>
        <p:spPr>
          <a:xfrm>
            <a:off x="489989" y="4727436"/>
            <a:ext cx="4050192" cy="398299"/>
          </a:xfrm>
        </p:spPr>
        <p:txBody>
          <a:bodyPr>
            <a:normAutofit lnSpcReduction="10000"/>
          </a:bodyPr>
          <a:lstStyle/>
          <a:p>
            <a:endParaRPr lang="en-GB" dirty="0"/>
          </a:p>
          <a:p>
            <a:endParaRPr lang="en-GB" dirty="0"/>
          </a:p>
          <a:p>
            <a:r>
              <a:rPr lang="en-GB" dirty="0"/>
              <a:t>DIP, </a:t>
            </a:r>
            <a:r>
              <a:rPr lang="en-US" sz="800" dirty="0"/>
              <a:t>distal interphalangeal; PsA, psoriatic arthritis; </a:t>
            </a:r>
            <a:r>
              <a:rPr lang="en-GB" dirty="0"/>
              <a:t>RA, rheumatoid arthritis </a:t>
            </a:r>
          </a:p>
        </p:txBody>
      </p:sp>
      <p:sp>
        <p:nvSpPr>
          <p:cNvPr id="5" name="Text Placeholder 4">
            <a:extLst>
              <a:ext uri="{FF2B5EF4-FFF2-40B4-BE49-F238E27FC236}">
                <a16:creationId xmlns:a16="http://schemas.microsoft.com/office/drawing/2014/main" id="{D99256FF-F803-784F-8699-7BDD04B463A0}"/>
              </a:ext>
            </a:extLst>
          </p:cNvPr>
          <p:cNvSpPr>
            <a:spLocks noGrp="1"/>
          </p:cNvSpPr>
          <p:nvPr>
            <p:ph type="body" sz="quarter" idx="11"/>
          </p:nvPr>
        </p:nvSpPr>
        <p:spPr/>
        <p:txBody>
          <a:bodyPr>
            <a:normAutofit lnSpcReduction="10000"/>
          </a:bodyPr>
          <a:lstStyle/>
          <a:p>
            <a:endParaRPr lang="en-US" dirty="0"/>
          </a:p>
          <a:p>
            <a:r>
              <a:rPr lang="en-US" dirty="0"/>
              <a:t>1. Ritchlin CT, et al.  N Engl J Med 2017;376(10):957-970. </a:t>
            </a:r>
          </a:p>
          <a:p>
            <a:r>
              <a:rPr lang="en-GB" dirty="0"/>
              <a:t>2. </a:t>
            </a:r>
            <a:r>
              <a:rPr lang="en-MY" dirty="0"/>
              <a:t>Giannelli A. Rheumatol Ther 2019;6:5-21.</a:t>
            </a:r>
            <a:endParaRPr lang="en-US" dirty="0"/>
          </a:p>
          <a:p>
            <a:endParaRPr lang="en-GB" dirty="0"/>
          </a:p>
        </p:txBody>
      </p:sp>
      <p:sp>
        <p:nvSpPr>
          <p:cNvPr id="6" name="Rectangle 5">
            <a:extLst>
              <a:ext uri="{FF2B5EF4-FFF2-40B4-BE49-F238E27FC236}">
                <a16:creationId xmlns:a16="http://schemas.microsoft.com/office/drawing/2014/main" id="{0B30F2C3-AD5D-A541-A442-B8D142AA6BAA}"/>
              </a:ext>
            </a:extLst>
          </p:cNvPr>
          <p:cNvSpPr/>
          <p:nvPr/>
        </p:nvSpPr>
        <p:spPr>
          <a:xfrm>
            <a:off x="557157" y="1017530"/>
            <a:ext cx="3236533" cy="4555093"/>
          </a:xfrm>
          <a:prstGeom prst="rect">
            <a:avLst/>
          </a:prstGeom>
        </p:spPr>
        <p:txBody>
          <a:bodyPr wrap="square">
            <a:spAutoFit/>
          </a:bodyPr>
          <a:lstStyle/>
          <a:p>
            <a:pPr marL="171450" indent="-171450">
              <a:buFont typeface="Arial" panose="020B0604020202020204" pitchFamily="34" charset="0"/>
              <a:buChar char="•"/>
            </a:pPr>
            <a:r>
              <a:rPr lang="en-US" sz="1200" b="1" dirty="0">
                <a:latin typeface="Arial" panose="020B0604020202020204" pitchFamily="34" charset="0"/>
                <a:cs typeface="Arial" panose="020B0604020202020204" pitchFamily="34" charset="0"/>
              </a:rPr>
              <a:t>Oligoarticular subtype</a:t>
            </a:r>
          </a:p>
          <a:p>
            <a:pPr marL="628650" lvl="1" indent="-285750">
              <a:buFont typeface="Courier New" panose="02070309020205020404" pitchFamily="49" charset="0"/>
              <a:buChar char="o"/>
            </a:pPr>
            <a:r>
              <a:rPr lang="en-GB" sz="1200" dirty="0">
                <a:latin typeface="Arial" panose="020B0604020202020204" pitchFamily="34" charset="0"/>
                <a:cs typeface="Arial" panose="020B0604020202020204" pitchFamily="34" charset="0"/>
              </a:rPr>
              <a:t>Affects ≤ 4 joints</a:t>
            </a:r>
          </a:p>
          <a:p>
            <a:pPr marL="628650" lvl="1" indent="-285750">
              <a:buFont typeface="Courier New" panose="02070309020205020404" pitchFamily="49" charset="0"/>
              <a:buChar char="o"/>
            </a:pPr>
            <a:r>
              <a:rPr lang="en-GB" sz="1200" dirty="0">
                <a:latin typeface="Arial" panose="020B0604020202020204" pitchFamily="34" charset="0"/>
                <a:cs typeface="Arial" panose="020B0604020202020204" pitchFamily="34" charset="0"/>
              </a:rPr>
              <a:t>Asymmetric distribution</a:t>
            </a:r>
          </a:p>
          <a:p>
            <a:pPr marL="171450" indent="-171450">
              <a:buFont typeface="Arial" panose="020B0604020202020204" pitchFamily="34" charset="0"/>
              <a:buChar char="•"/>
            </a:pPr>
            <a:r>
              <a:rPr lang="en-US" sz="1200" b="1" dirty="0">
                <a:latin typeface="Arial" panose="020B0604020202020204" pitchFamily="34" charset="0"/>
                <a:cs typeface="Arial" panose="020B0604020202020204" pitchFamily="34" charset="0"/>
              </a:rPr>
              <a:t>Polyarticular subtype </a:t>
            </a:r>
          </a:p>
          <a:p>
            <a:pPr marL="628650" lvl="1" indent="-285750">
              <a:buFont typeface="Courier New" panose="02070309020205020404" pitchFamily="49" charset="0"/>
              <a:buChar char="o"/>
              <a:defRPr/>
            </a:pPr>
            <a:r>
              <a:rPr lang="en-GB" sz="1200" dirty="0">
                <a:latin typeface="Arial" panose="020B0604020202020204" pitchFamily="34" charset="0"/>
                <a:cs typeface="Arial" panose="020B0604020202020204" pitchFamily="34" charset="0"/>
              </a:rPr>
              <a:t>Affects ≥ 5 joints</a:t>
            </a:r>
          </a:p>
          <a:p>
            <a:pPr marL="628650" lvl="1" indent="-285750">
              <a:buFont typeface="Courier New" panose="02070309020205020404" pitchFamily="49" charset="0"/>
              <a:buChar char="o"/>
              <a:defRPr/>
            </a:pPr>
            <a:r>
              <a:rPr lang="en-GB" sz="1200" dirty="0">
                <a:latin typeface="Arial" panose="020B0604020202020204" pitchFamily="34" charset="0"/>
                <a:cs typeface="Arial" panose="020B0604020202020204" pitchFamily="34" charset="0"/>
              </a:rPr>
              <a:t>Symmetric distribution</a:t>
            </a:r>
          </a:p>
          <a:p>
            <a:pPr marL="628650" lvl="1" indent="-285750">
              <a:buFont typeface="Courier New" panose="02070309020205020404" pitchFamily="49" charset="0"/>
              <a:buChar char="o"/>
              <a:defRPr/>
            </a:pPr>
            <a:r>
              <a:rPr lang="en-GB" sz="1200" dirty="0">
                <a:latin typeface="Arial" panose="020B0604020202020204" pitchFamily="34" charset="0"/>
                <a:cs typeface="Arial" panose="020B0604020202020204" pitchFamily="34" charset="0"/>
              </a:rPr>
              <a:t>Resembles RA</a:t>
            </a:r>
          </a:p>
          <a:p>
            <a:pPr marL="171450" indent="-171450">
              <a:buFont typeface="Arial" panose="020B0604020202020204" pitchFamily="34" charset="0"/>
              <a:buChar char="•"/>
              <a:defRPr/>
            </a:pPr>
            <a:r>
              <a:rPr lang="en-US" sz="1200" b="1" dirty="0">
                <a:latin typeface="Arial" panose="020B0604020202020204" pitchFamily="34" charset="0"/>
                <a:cs typeface="Arial" panose="020B0604020202020204" pitchFamily="34" charset="0"/>
              </a:rPr>
              <a:t>Distal subtype</a:t>
            </a:r>
          </a:p>
          <a:p>
            <a:pPr marL="628650" lvl="1" indent="-285750">
              <a:buFont typeface="Courier New" panose="02070309020205020404" pitchFamily="49" charset="0"/>
              <a:buChar char="o"/>
              <a:defRPr/>
            </a:pPr>
            <a:r>
              <a:rPr lang="en-GB" sz="1200" dirty="0">
                <a:latin typeface="Arial" panose="020B0604020202020204" pitchFamily="34" charset="0"/>
                <a:cs typeface="Arial" panose="020B0604020202020204" pitchFamily="34" charset="0"/>
              </a:rPr>
              <a:t>Affects DIP joints of hands, feet </a:t>
            </a:r>
          </a:p>
          <a:p>
            <a:pPr marL="628650" lvl="1" indent="-285750">
              <a:buFont typeface="Courier New" panose="02070309020205020404" pitchFamily="49" charset="0"/>
              <a:buChar char="o"/>
              <a:defRPr/>
            </a:pPr>
            <a:r>
              <a:rPr lang="en-GB" sz="1200" dirty="0">
                <a:latin typeface="Arial" panose="020B0604020202020204" pitchFamily="34" charset="0"/>
                <a:cs typeface="Arial" panose="020B0604020202020204" pitchFamily="34" charset="0"/>
              </a:rPr>
              <a:t>Occurs with other subtypes</a:t>
            </a:r>
          </a:p>
          <a:p>
            <a:pPr marL="171450" indent="-171450">
              <a:buFont typeface="Arial" panose="020B0604020202020204" pitchFamily="34" charset="0"/>
              <a:buChar char="•"/>
              <a:defRPr/>
            </a:pPr>
            <a:r>
              <a:rPr lang="en-US" sz="1200" b="1" dirty="0">
                <a:latin typeface="Arial" panose="020B0604020202020204" pitchFamily="34" charset="0"/>
                <a:cs typeface="Arial" panose="020B0604020202020204" pitchFamily="34" charset="0"/>
              </a:rPr>
              <a:t>Arthritis mutilans</a:t>
            </a:r>
          </a:p>
          <a:p>
            <a:pPr marL="514350" lvl="1" indent="-171450">
              <a:buFont typeface="Courier New" panose="02070309020205020404" pitchFamily="49" charset="0"/>
              <a:buChar char="o"/>
              <a:defRPr/>
            </a:pPr>
            <a:r>
              <a:rPr lang="en-GB" sz="1200" dirty="0">
                <a:latin typeface="Arial" panose="020B0604020202020204" pitchFamily="34" charset="0"/>
                <a:cs typeface="Arial" panose="020B0604020202020204" pitchFamily="34" charset="0"/>
              </a:rPr>
              <a:t>Deforming and destructive </a:t>
            </a:r>
          </a:p>
          <a:p>
            <a:pPr marL="514350" lvl="1" indent="-171450">
              <a:buFont typeface="Courier New" panose="02070309020205020404" pitchFamily="49" charset="0"/>
              <a:buChar char="o"/>
              <a:defRPr/>
            </a:pPr>
            <a:r>
              <a:rPr lang="en-GB" sz="1200" dirty="0">
                <a:latin typeface="Arial" panose="020B0604020202020204" pitchFamily="34" charset="0"/>
                <a:cs typeface="Arial" panose="020B0604020202020204" pitchFamily="34" charset="0"/>
              </a:rPr>
              <a:t>Bone resorption or osteolysis </a:t>
            </a:r>
          </a:p>
          <a:p>
            <a:pPr marL="514350" lvl="1" indent="-171450">
              <a:buFont typeface="Courier New" panose="02070309020205020404" pitchFamily="49" charset="0"/>
              <a:buChar char="o"/>
              <a:defRPr/>
            </a:pPr>
            <a:r>
              <a:rPr lang="en-GB" sz="1200" dirty="0">
                <a:latin typeface="Arial" panose="020B0604020202020204" pitchFamily="34" charset="0"/>
                <a:cs typeface="Arial" panose="020B0604020202020204" pitchFamily="34" charset="0"/>
              </a:rPr>
              <a:t>Telescoping and flail digits</a:t>
            </a:r>
          </a:p>
          <a:p>
            <a:pPr marL="171450" indent="-171450">
              <a:buFont typeface="Arial" panose="020B0604020202020204" pitchFamily="34" charset="0"/>
              <a:buChar char="•"/>
            </a:pPr>
            <a:endParaRPr lang="en-US" sz="1200" b="1"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1" dirty="0">
                <a:latin typeface="Arial" panose="020B0604020202020204" pitchFamily="34" charset="0"/>
                <a:cs typeface="Arial" panose="020B0604020202020204" pitchFamily="34" charset="0"/>
              </a:rPr>
              <a:t>Spondylitis subtype</a:t>
            </a:r>
          </a:p>
          <a:p>
            <a:pPr marL="514350" lvl="1" indent="-171450">
              <a:buFont typeface="Courier New" panose="02070309020205020404" pitchFamily="49" charset="0"/>
              <a:buChar char="o"/>
              <a:defRPr/>
            </a:pPr>
            <a:r>
              <a:rPr lang="en-GB" sz="1200" dirty="0">
                <a:latin typeface="Arial" panose="020B0604020202020204" pitchFamily="34" charset="0"/>
                <a:cs typeface="Arial" panose="020B0604020202020204" pitchFamily="34" charset="0"/>
              </a:rPr>
              <a:t>Affects spine and sacroiliac joints</a:t>
            </a:r>
          </a:p>
          <a:p>
            <a:pPr marL="514350" lvl="1" indent="-171450">
              <a:buFont typeface="Courier New" panose="02070309020205020404" pitchFamily="49" charset="0"/>
              <a:buChar char="o"/>
              <a:defRPr/>
            </a:pPr>
            <a:r>
              <a:rPr lang="en-GB" sz="1200" dirty="0">
                <a:latin typeface="Arial" panose="020B0604020202020204" pitchFamily="34" charset="0"/>
                <a:cs typeface="Arial" panose="020B0604020202020204" pitchFamily="34" charset="0"/>
              </a:rPr>
              <a:t>Common secondary feature to peripheral arthritis</a:t>
            </a:r>
          </a:p>
          <a:p>
            <a:pPr marL="514350" lvl="1" indent="-171450">
              <a:buFont typeface="Courier New" panose="02070309020205020404" pitchFamily="49" charset="0"/>
              <a:buChar char="o"/>
              <a:defRPr/>
            </a:pPr>
            <a:r>
              <a:rPr lang="en-GB" sz="1200" dirty="0">
                <a:latin typeface="Arial" panose="020B0604020202020204" pitchFamily="34" charset="0"/>
                <a:cs typeface="Arial" panose="020B0604020202020204" pitchFamily="34" charset="0"/>
              </a:rPr>
              <a:t>Can cause morning stiffness</a:t>
            </a:r>
          </a:p>
          <a:p>
            <a:pPr marL="171450" indent="-171450">
              <a:buFont typeface="Arial" panose="020B0604020202020204" pitchFamily="34" charset="0"/>
              <a:buChar char="•"/>
            </a:pPr>
            <a:endParaRPr lang="en-US" sz="12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1200" dirty="0">
              <a:latin typeface="Arial" panose="020B0604020202020204" pitchFamily="34" charset="0"/>
              <a:cs typeface="Arial" panose="020B0604020202020204" pitchFamily="34" charset="0"/>
            </a:endParaRPr>
          </a:p>
          <a:p>
            <a:pPr marL="285750" indent="-285750">
              <a:buFont typeface="Courier New" panose="02070309020205020404" pitchFamily="49" charset="0"/>
              <a:buChar char="o"/>
            </a:pPr>
            <a:endParaRPr lang="en-US" sz="1200" dirty="0">
              <a:latin typeface="Arial" panose="020B0604020202020204" pitchFamily="34" charset="0"/>
              <a:cs typeface="Arial" panose="020B0604020202020204" pitchFamily="34" charset="0"/>
            </a:endParaRPr>
          </a:p>
          <a:p>
            <a:pPr algn="ctr"/>
            <a:endParaRPr lang="en-US" sz="1400" dirty="0">
              <a:effectLst/>
              <a:latin typeface="Arial" panose="020B0604020202020204" pitchFamily="34" charset="0"/>
              <a:cs typeface="Arial" panose="020B0604020202020204" pitchFamily="34" charset="0"/>
            </a:endParaRPr>
          </a:p>
        </p:txBody>
      </p:sp>
      <p:sp>
        <p:nvSpPr>
          <p:cNvPr id="14" name="Rounded Rectangle 13">
            <a:extLst>
              <a:ext uri="{FF2B5EF4-FFF2-40B4-BE49-F238E27FC236}">
                <a16:creationId xmlns:a16="http://schemas.microsoft.com/office/drawing/2014/main" id="{B7E4AE54-9DCD-554F-8FC0-A1B110E577DA}"/>
              </a:ext>
            </a:extLst>
          </p:cNvPr>
          <p:cNvSpPr/>
          <p:nvPr/>
        </p:nvSpPr>
        <p:spPr>
          <a:xfrm>
            <a:off x="5240114" y="1395701"/>
            <a:ext cx="1577574" cy="1086948"/>
          </a:xfrm>
          <a:prstGeom prst="roundRect">
            <a:avLst/>
          </a:prstGeom>
          <a:blipFill dpi="0" rotWithShape="1">
            <a:blip r:embed="rId3" cstate="email">
              <a:extLst>
                <a:ext uri="{28A0092B-C50C-407E-A947-70E740481C1C}">
                  <a14:useLocalDpi xmlns:a14="http://schemas.microsoft.com/office/drawing/2010/main"/>
                </a:ext>
              </a:extLst>
            </a:blip>
            <a:srcRect/>
            <a:stretch>
              <a:fillRect l="7100" t="188" r="7100" b="188"/>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 name="Rounded Rectangle 14">
            <a:extLst>
              <a:ext uri="{FF2B5EF4-FFF2-40B4-BE49-F238E27FC236}">
                <a16:creationId xmlns:a16="http://schemas.microsoft.com/office/drawing/2014/main" id="{D4536CA7-50E3-8A42-98ED-EB9536E25624}"/>
              </a:ext>
            </a:extLst>
          </p:cNvPr>
          <p:cNvSpPr/>
          <p:nvPr/>
        </p:nvSpPr>
        <p:spPr>
          <a:xfrm>
            <a:off x="7009268" y="1329521"/>
            <a:ext cx="1577574" cy="1193413"/>
          </a:xfrm>
          <a:prstGeom prst="roundRect">
            <a:avLst/>
          </a:prstGeom>
          <a:blipFill dpi="0" rotWithShape="1">
            <a:blip r:embed="rId4" cstate="email">
              <a:extLst>
                <a:ext uri="{28A0092B-C50C-407E-A947-70E740481C1C}">
                  <a14:useLocalDpi xmlns:a14="http://schemas.microsoft.com/office/drawing/2010/main"/>
                </a:ext>
              </a:extLst>
            </a:blip>
            <a:srcRect/>
            <a:stretch>
              <a:fillRect l="4240" t="4340" r="4240" b="434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Rectangle 9">
            <a:extLst>
              <a:ext uri="{FF2B5EF4-FFF2-40B4-BE49-F238E27FC236}">
                <a16:creationId xmlns:a16="http://schemas.microsoft.com/office/drawing/2014/main" id="{505EF855-A8DA-0A47-86A6-8526A3E3F772}"/>
              </a:ext>
            </a:extLst>
          </p:cNvPr>
          <p:cNvSpPr/>
          <p:nvPr/>
        </p:nvSpPr>
        <p:spPr>
          <a:xfrm>
            <a:off x="4813766" y="2460444"/>
            <a:ext cx="2218832" cy="338554"/>
          </a:xfrm>
          <a:prstGeom prst="rect">
            <a:avLst/>
          </a:prstGeom>
        </p:spPr>
        <p:txBody>
          <a:bodyPr wrap="square">
            <a:spAutoFit/>
          </a:bodyPr>
          <a:lstStyle/>
          <a:p>
            <a:pPr lvl="0" algn="ctr">
              <a:defRPr/>
            </a:pPr>
            <a:r>
              <a:rPr lang="en-US" sz="800" dirty="0">
                <a:latin typeface="Arial" panose="020B0604020202020204" pitchFamily="34" charset="0"/>
                <a:cs typeface="Arial" panose="020B0604020202020204" pitchFamily="34" charset="0"/>
              </a:rPr>
              <a:t>Photo courtesy of Professor Kishimoto Mitsumasa</a:t>
            </a:r>
          </a:p>
        </p:txBody>
      </p:sp>
      <p:sp>
        <p:nvSpPr>
          <p:cNvPr id="16" name="Rectangle 15">
            <a:extLst>
              <a:ext uri="{FF2B5EF4-FFF2-40B4-BE49-F238E27FC236}">
                <a16:creationId xmlns:a16="http://schemas.microsoft.com/office/drawing/2014/main" id="{AE87E04F-F18B-7146-ACDA-4145B86A1E74}"/>
              </a:ext>
            </a:extLst>
          </p:cNvPr>
          <p:cNvSpPr/>
          <p:nvPr/>
        </p:nvSpPr>
        <p:spPr>
          <a:xfrm>
            <a:off x="5240114" y="2696131"/>
            <a:ext cx="1582484" cy="261610"/>
          </a:xfrm>
          <a:prstGeom prst="rect">
            <a:avLst/>
          </a:prstGeom>
        </p:spPr>
        <p:txBody>
          <a:bodyPr wrap="none">
            <a:spAutoFit/>
          </a:bodyPr>
          <a:lstStyle/>
          <a:p>
            <a:r>
              <a:rPr lang="en-US" sz="1100" dirty="0">
                <a:latin typeface="Arial" panose="020B0604020202020204" pitchFamily="34" charset="0"/>
                <a:cs typeface="Arial" panose="020B0604020202020204" pitchFamily="34" charset="0"/>
              </a:rPr>
              <a:t>Polyarticular subtype </a:t>
            </a:r>
          </a:p>
        </p:txBody>
      </p:sp>
      <p:sp>
        <p:nvSpPr>
          <p:cNvPr id="17" name="Rectangle 16">
            <a:extLst>
              <a:ext uri="{FF2B5EF4-FFF2-40B4-BE49-F238E27FC236}">
                <a16:creationId xmlns:a16="http://schemas.microsoft.com/office/drawing/2014/main" id="{ECE89C89-8A6C-6C44-8358-0B3709C341CB}"/>
              </a:ext>
            </a:extLst>
          </p:cNvPr>
          <p:cNvSpPr/>
          <p:nvPr/>
        </p:nvSpPr>
        <p:spPr>
          <a:xfrm>
            <a:off x="3882708" y="2236231"/>
            <a:ext cx="1330944" cy="461665"/>
          </a:xfrm>
          <a:prstGeom prst="rect">
            <a:avLst/>
          </a:prstGeom>
        </p:spPr>
        <p:txBody>
          <a:bodyPr wrap="square">
            <a:spAutoFit/>
          </a:bodyPr>
          <a:lstStyle/>
          <a:p>
            <a:r>
              <a:rPr lang="en-US" sz="1200" b="1" dirty="0">
                <a:latin typeface="Arial" panose="020B0604020202020204" pitchFamily="34" charset="0"/>
                <a:cs typeface="Arial" panose="020B0604020202020204" pitchFamily="34" charset="0"/>
              </a:rPr>
              <a:t>PERIPHERAL ARTHRITIS</a:t>
            </a:r>
          </a:p>
        </p:txBody>
      </p:sp>
      <p:sp>
        <p:nvSpPr>
          <p:cNvPr id="18" name="Rectangle 17">
            <a:extLst>
              <a:ext uri="{FF2B5EF4-FFF2-40B4-BE49-F238E27FC236}">
                <a16:creationId xmlns:a16="http://schemas.microsoft.com/office/drawing/2014/main" id="{A9891626-EEFA-4D4D-A9A0-8BFAB7C8CCF7}"/>
              </a:ext>
            </a:extLst>
          </p:cNvPr>
          <p:cNvSpPr/>
          <p:nvPr/>
        </p:nvSpPr>
        <p:spPr>
          <a:xfrm>
            <a:off x="3860857" y="4098304"/>
            <a:ext cx="1076809" cy="461665"/>
          </a:xfrm>
          <a:prstGeom prst="rect">
            <a:avLst/>
          </a:prstGeom>
        </p:spPr>
        <p:txBody>
          <a:bodyPr wrap="square">
            <a:spAutoFit/>
          </a:bodyPr>
          <a:lstStyle/>
          <a:p>
            <a:r>
              <a:rPr lang="en-US" sz="1200" b="1" dirty="0">
                <a:latin typeface="Arial" panose="020B0604020202020204" pitchFamily="34" charset="0"/>
                <a:cs typeface="Arial" panose="020B0604020202020204" pitchFamily="34" charset="0"/>
              </a:rPr>
              <a:t>AXIAL ARTHRITIS</a:t>
            </a:r>
          </a:p>
        </p:txBody>
      </p:sp>
      <p:sp>
        <p:nvSpPr>
          <p:cNvPr id="19" name="Rectangle 18">
            <a:extLst>
              <a:ext uri="{FF2B5EF4-FFF2-40B4-BE49-F238E27FC236}">
                <a16:creationId xmlns:a16="http://schemas.microsoft.com/office/drawing/2014/main" id="{59398C34-B0D6-F74C-A366-75701C7837AE}"/>
              </a:ext>
            </a:extLst>
          </p:cNvPr>
          <p:cNvSpPr/>
          <p:nvPr/>
        </p:nvSpPr>
        <p:spPr>
          <a:xfrm>
            <a:off x="6782446" y="2482452"/>
            <a:ext cx="2209259" cy="215444"/>
          </a:xfrm>
          <a:prstGeom prst="rect">
            <a:avLst/>
          </a:prstGeom>
        </p:spPr>
        <p:txBody>
          <a:bodyPr wrap="none">
            <a:spAutoFit/>
          </a:bodyPr>
          <a:lstStyle/>
          <a:p>
            <a:pPr lvl="0" algn="ctr">
              <a:defRPr/>
            </a:pPr>
            <a:r>
              <a:rPr lang="en-US" sz="800" dirty="0">
                <a:latin typeface="Arial" panose="020B0604020202020204" pitchFamily="34" charset="0"/>
                <a:cs typeface="Arial" panose="020B0604020202020204" pitchFamily="34" charset="0"/>
              </a:rPr>
              <a:t>Photo courtesy of Professor Tsen-Fang Tsai</a:t>
            </a:r>
          </a:p>
        </p:txBody>
      </p:sp>
      <p:sp>
        <p:nvSpPr>
          <p:cNvPr id="20" name="Rectangle 19">
            <a:extLst>
              <a:ext uri="{FF2B5EF4-FFF2-40B4-BE49-F238E27FC236}">
                <a16:creationId xmlns:a16="http://schemas.microsoft.com/office/drawing/2014/main" id="{290F2E02-BCDF-E24E-BA16-00DE83B8E59F}"/>
              </a:ext>
            </a:extLst>
          </p:cNvPr>
          <p:cNvSpPr/>
          <p:nvPr/>
        </p:nvSpPr>
        <p:spPr>
          <a:xfrm>
            <a:off x="7121616" y="2625723"/>
            <a:ext cx="1319592" cy="276999"/>
          </a:xfrm>
          <a:prstGeom prst="rect">
            <a:avLst/>
          </a:prstGeom>
        </p:spPr>
        <p:txBody>
          <a:bodyPr wrap="none">
            <a:spAutoFit/>
          </a:bodyPr>
          <a:lstStyle/>
          <a:p>
            <a:pPr>
              <a:defRPr/>
            </a:pPr>
            <a:r>
              <a:rPr lang="en-US" sz="1200" dirty="0">
                <a:latin typeface="Arial" panose="020B0604020202020204" pitchFamily="34" charset="0"/>
                <a:cs typeface="Arial" panose="020B0604020202020204" pitchFamily="34" charset="0"/>
              </a:rPr>
              <a:t>Arthritis mutilans</a:t>
            </a:r>
          </a:p>
        </p:txBody>
      </p:sp>
      <p:sp>
        <p:nvSpPr>
          <p:cNvPr id="21" name="Rectangle 20">
            <a:extLst>
              <a:ext uri="{FF2B5EF4-FFF2-40B4-BE49-F238E27FC236}">
                <a16:creationId xmlns:a16="http://schemas.microsoft.com/office/drawing/2014/main" id="{8D05EC4E-474F-C14B-AF26-011966E87048}"/>
              </a:ext>
            </a:extLst>
          </p:cNvPr>
          <p:cNvSpPr/>
          <p:nvPr/>
        </p:nvSpPr>
        <p:spPr>
          <a:xfrm>
            <a:off x="6111849" y="4316819"/>
            <a:ext cx="1670650" cy="215444"/>
          </a:xfrm>
          <a:prstGeom prst="rect">
            <a:avLst/>
          </a:prstGeom>
        </p:spPr>
        <p:txBody>
          <a:bodyPr wrap="none">
            <a:spAutoFit/>
          </a:bodyPr>
          <a:lstStyle/>
          <a:p>
            <a:pPr lvl="0" algn="ctr">
              <a:defRPr/>
            </a:pPr>
            <a:r>
              <a:rPr lang="en-US" sz="800" dirty="0">
                <a:latin typeface="Arial" panose="020B0604020202020204" pitchFamily="34" charset="0"/>
                <a:cs typeface="Arial" panose="020B0604020202020204" pitchFamily="34" charset="0"/>
              </a:rPr>
              <a:t>Photo courtesy of Daniel Furtner</a:t>
            </a:r>
          </a:p>
        </p:txBody>
      </p:sp>
      <p:sp>
        <p:nvSpPr>
          <p:cNvPr id="23" name="Rectangle 22">
            <a:extLst>
              <a:ext uri="{FF2B5EF4-FFF2-40B4-BE49-F238E27FC236}">
                <a16:creationId xmlns:a16="http://schemas.microsoft.com/office/drawing/2014/main" id="{8BA134FD-C9FA-0044-9013-904539DA7FF2}"/>
              </a:ext>
            </a:extLst>
          </p:cNvPr>
          <p:cNvSpPr/>
          <p:nvPr/>
        </p:nvSpPr>
        <p:spPr>
          <a:xfrm>
            <a:off x="6194403" y="4455280"/>
            <a:ext cx="1505540" cy="276999"/>
          </a:xfrm>
          <a:prstGeom prst="rect">
            <a:avLst/>
          </a:prstGeom>
        </p:spPr>
        <p:txBody>
          <a:bodyPr wrap="none">
            <a:spAutoFit/>
          </a:bodyPr>
          <a:lstStyle/>
          <a:p>
            <a:pPr lvl="0"/>
            <a:r>
              <a:rPr lang="en-US" sz="1200" dirty="0">
                <a:latin typeface="Arial" panose="020B0604020202020204" pitchFamily="34" charset="0"/>
                <a:cs typeface="Arial" panose="020B0604020202020204" pitchFamily="34" charset="0"/>
              </a:rPr>
              <a:t>Spondylitis subtype</a:t>
            </a:r>
          </a:p>
        </p:txBody>
      </p:sp>
      <p:sp>
        <p:nvSpPr>
          <p:cNvPr id="24" name="Rounded Rectangle 23">
            <a:extLst>
              <a:ext uri="{FF2B5EF4-FFF2-40B4-BE49-F238E27FC236}">
                <a16:creationId xmlns:a16="http://schemas.microsoft.com/office/drawing/2014/main" id="{59004A6B-ECD6-1C4A-8A96-61E905B942D9}"/>
              </a:ext>
            </a:extLst>
          </p:cNvPr>
          <p:cNvSpPr/>
          <p:nvPr/>
        </p:nvSpPr>
        <p:spPr>
          <a:xfrm>
            <a:off x="6203838" y="3298370"/>
            <a:ext cx="1577574" cy="1002361"/>
          </a:xfrm>
          <a:prstGeom prst="roundRect">
            <a:avLst/>
          </a:prstGeom>
          <a:blipFill dpi="0" rotWithShape="1">
            <a:blip r:embed="rId5" cstate="email">
              <a:extLst>
                <a:ext uri="{28A0092B-C50C-407E-A947-70E740481C1C}">
                  <a14:useLocalDpi xmlns:a14="http://schemas.microsoft.com/office/drawing/2010/main"/>
                </a:ext>
              </a:extLst>
            </a:blip>
            <a:srcRect/>
            <a:stretch>
              <a:fillRect l="6528" r="6528"/>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Right Brace 24">
            <a:extLst>
              <a:ext uri="{FF2B5EF4-FFF2-40B4-BE49-F238E27FC236}">
                <a16:creationId xmlns:a16="http://schemas.microsoft.com/office/drawing/2014/main" id="{4E309164-7A5E-374A-8B0C-295A504E2BBF}"/>
              </a:ext>
            </a:extLst>
          </p:cNvPr>
          <p:cNvSpPr/>
          <p:nvPr/>
        </p:nvSpPr>
        <p:spPr>
          <a:xfrm>
            <a:off x="3458052" y="1116250"/>
            <a:ext cx="445835" cy="2614407"/>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6" name="Right Brace 25">
            <a:extLst>
              <a:ext uri="{FF2B5EF4-FFF2-40B4-BE49-F238E27FC236}">
                <a16:creationId xmlns:a16="http://schemas.microsoft.com/office/drawing/2014/main" id="{381A457C-1568-3F4E-B668-DBCEED5D57FA}"/>
              </a:ext>
            </a:extLst>
          </p:cNvPr>
          <p:cNvSpPr/>
          <p:nvPr/>
        </p:nvSpPr>
        <p:spPr>
          <a:xfrm>
            <a:off x="3489380" y="3886825"/>
            <a:ext cx="337893" cy="840611"/>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16178207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C69AD-461B-4983-90D7-63FB9CD58308}"/>
              </a:ext>
            </a:extLst>
          </p:cNvPr>
          <p:cNvSpPr>
            <a:spLocks noGrp="1"/>
          </p:cNvSpPr>
          <p:nvPr>
            <p:ph type="title"/>
          </p:nvPr>
        </p:nvSpPr>
        <p:spPr/>
        <p:txBody>
          <a:bodyPr>
            <a:normAutofit/>
          </a:bodyPr>
          <a:lstStyle/>
          <a:p>
            <a:r>
              <a:rPr lang="en-GB" dirty="0"/>
              <a:t>Signs and symptoms of </a:t>
            </a:r>
            <a:r>
              <a:rPr lang="en-MY" dirty="0"/>
              <a:t>PsA</a:t>
            </a:r>
            <a:r>
              <a:rPr lang="en-MY" baseline="30000" dirty="0"/>
              <a:t>1-5</a:t>
            </a:r>
            <a:r>
              <a:rPr lang="en-US" dirty="0"/>
              <a:t> </a:t>
            </a:r>
            <a:endParaRPr lang="en-SG" baseline="30000" dirty="0"/>
          </a:p>
        </p:txBody>
      </p:sp>
      <p:sp>
        <p:nvSpPr>
          <p:cNvPr id="4" name="Text Placeholder 3">
            <a:extLst>
              <a:ext uri="{FF2B5EF4-FFF2-40B4-BE49-F238E27FC236}">
                <a16:creationId xmlns:a16="http://schemas.microsoft.com/office/drawing/2014/main" id="{A9333359-4FC0-4218-BE14-1057F775D222}"/>
              </a:ext>
            </a:extLst>
          </p:cNvPr>
          <p:cNvSpPr>
            <a:spLocks noGrp="1"/>
          </p:cNvSpPr>
          <p:nvPr>
            <p:ph type="body" sz="quarter" idx="10"/>
          </p:nvPr>
        </p:nvSpPr>
        <p:spPr>
          <a:xfrm>
            <a:off x="521808" y="4652166"/>
            <a:ext cx="4050192" cy="387665"/>
          </a:xfrm>
        </p:spPr>
        <p:txBody>
          <a:bodyPr>
            <a:normAutofit/>
          </a:bodyPr>
          <a:lstStyle/>
          <a:p>
            <a:r>
              <a:rPr lang="en-US" dirty="0"/>
              <a:t>PsA, psoriatic arthritis</a:t>
            </a:r>
          </a:p>
        </p:txBody>
      </p:sp>
      <p:sp>
        <p:nvSpPr>
          <p:cNvPr id="5" name="Text Placeholder 4">
            <a:extLst>
              <a:ext uri="{FF2B5EF4-FFF2-40B4-BE49-F238E27FC236}">
                <a16:creationId xmlns:a16="http://schemas.microsoft.com/office/drawing/2014/main" id="{C751415E-1416-47F4-B6CD-48169F4CBB37}"/>
              </a:ext>
            </a:extLst>
          </p:cNvPr>
          <p:cNvSpPr>
            <a:spLocks noGrp="1"/>
          </p:cNvSpPr>
          <p:nvPr>
            <p:ph type="body" sz="quarter" idx="11"/>
          </p:nvPr>
        </p:nvSpPr>
        <p:spPr>
          <a:xfrm>
            <a:off x="4624570" y="4560115"/>
            <a:ext cx="4029441" cy="388457"/>
          </a:xfrm>
        </p:spPr>
        <p:txBody>
          <a:bodyPr>
            <a:noAutofit/>
          </a:bodyPr>
          <a:lstStyle/>
          <a:p>
            <a:pPr lvl="0"/>
            <a:r>
              <a:rPr lang="en-MY" dirty="0"/>
              <a:t>1. Giannelli A. Rheumatol Ther 2019;6:5-21.</a:t>
            </a:r>
            <a:endParaRPr lang="en-US" dirty="0"/>
          </a:p>
          <a:p>
            <a:pPr lvl="0"/>
            <a:r>
              <a:rPr lang="en-US" dirty="0"/>
              <a:t>2. Coates LC, et al. Arthritis Rheumatol 2016;68:1060–71.</a:t>
            </a:r>
          </a:p>
          <a:p>
            <a:pPr lvl="0"/>
            <a:r>
              <a:rPr lang="en-US" dirty="0"/>
              <a:t>3. Gladman DD. Rheum Dis Clin N Am 2015;41:569-579.</a:t>
            </a:r>
          </a:p>
          <a:p>
            <a:pPr lvl="0"/>
            <a:r>
              <a:rPr lang="en-MY" dirty="0"/>
              <a:t>4. Leung YY, et al. APLAR Journal of Rheumatology 2007;10(4):264-269.</a:t>
            </a:r>
            <a:endParaRPr lang="en-US" dirty="0"/>
          </a:p>
          <a:p>
            <a:pPr lvl="0" defTabSz="914400">
              <a:buClrTx/>
              <a:defRPr/>
            </a:pPr>
            <a:r>
              <a:rPr lang="en-US" dirty="0"/>
              <a:t>5. Bagel J, et al. Am J Clin Dermatol 2018;19(6):839-852.</a:t>
            </a:r>
          </a:p>
          <a:p>
            <a:endParaRPr lang="en-SG" dirty="0"/>
          </a:p>
        </p:txBody>
      </p:sp>
      <p:graphicFrame>
        <p:nvGraphicFramePr>
          <p:cNvPr id="6" name="Diagram 5">
            <a:extLst>
              <a:ext uri="{FF2B5EF4-FFF2-40B4-BE49-F238E27FC236}">
                <a16:creationId xmlns:a16="http://schemas.microsoft.com/office/drawing/2014/main" id="{2E83022A-E015-764E-955A-643066F12E75}"/>
              </a:ext>
            </a:extLst>
          </p:cNvPr>
          <p:cNvGraphicFramePr/>
          <p:nvPr>
            <p:extLst>
              <p:ext uri="{D42A27DB-BD31-4B8C-83A1-F6EECF244321}">
                <p14:modId xmlns:p14="http://schemas.microsoft.com/office/powerpoint/2010/main" val="1981210387"/>
              </p:ext>
            </p:extLst>
          </p:nvPr>
        </p:nvGraphicFramePr>
        <p:xfrm>
          <a:off x="515851" y="1163059"/>
          <a:ext cx="7851760" cy="34891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Placeholder 3">
            <a:extLst>
              <a:ext uri="{FF2B5EF4-FFF2-40B4-BE49-F238E27FC236}">
                <a16:creationId xmlns:a16="http://schemas.microsoft.com/office/drawing/2014/main" id="{0327AECE-C047-D443-92ED-EE4F98654622}"/>
              </a:ext>
            </a:extLst>
          </p:cNvPr>
          <p:cNvSpPr txBox="1">
            <a:spLocks/>
          </p:cNvSpPr>
          <p:nvPr/>
        </p:nvSpPr>
        <p:spPr>
          <a:xfrm>
            <a:off x="1625680" y="3952358"/>
            <a:ext cx="2178125"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 courtesy of Professor Tsen-Fang Tsai</a:t>
            </a:r>
          </a:p>
        </p:txBody>
      </p:sp>
      <p:sp>
        <p:nvSpPr>
          <p:cNvPr id="8" name="Text Placeholder 3">
            <a:extLst>
              <a:ext uri="{FF2B5EF4-FFF2-40B4-BE49-F238E27FC236}">
                <a16:creationId xmlns:a16="http://schemas.microsoft.com/office/drawing/2014/main" id="{010AD4C6-F1C8-E74C-8CE2-F3CAD89126E7}"/>
              </a:ext>
            </a:extLst>
          </p:cNvPr>
          <p:cNvSpPr txBox="1">
            <a:spLocks/>
          </p:cNvSpPr>
          <p:nvPr/>
        </p:nvSpPr>
        <p:spPr>
          <a:xfrm>
            <a:off x="3352668" y="3968095"/>
            <a:ext cx="2178125" cy="38766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0"/>
              </a:spcBef>
              <a:spcAft>
                <a:spcPts val="0"/>
              </a:spcAft>
              <a:buClr>
                <a:schemeClr val="accent1"/>
              </a:buClr>
              <a:buFont typeface="Arial" panose="020B0604020202020204" pitchFamily="34" charset="0"/>
              <a:buNone/>
              <a:defRPr sz="700" kern="1200">
                <a:solidFill>
                  <a:schemeClr val="tx1"/>
                </a:solidFill>
                <a:latin typeface="Arial" panose="020B0604020202020204" pitchFamily="34" charset="0"/>
                <a:ea typeface="Verdana" charset="0"/>
                <a:cs typeface="Arial" panose="020B0604020202020204" pitchFamily="34" charset="0"/>
              </a:defRPr>
            </a:lvl1pPr>
            <a:lvl2pPr marL="5143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Arial" panose="020B0604020202020204" pitchFamily="34" charset="0"/>
                <a:ea typeface="Verdana" charset="0"/>
                <a:cs typeface="Arial" panose="020B0604020202020204" pitchFamily="34" charset="0"/>
              </a:defRPr>
            </a:lvl2pPr>
            <a:lvl3pPr marL="8572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200" kern="1200">
                <a:solidFill>
                  <a:schemeClr val="tx1"/>
                </a:solidFill>
                <a:latin typeface="Arial" panose="020B0604020202020204" pitchFamily="34" charset="0"/>
                <a:ea typeface="Verdana" charset="0"/>
                <a:cs typeface="Arial" panose="020B0604020202020204" pitchFamily="34" charset="0"/>
              </a:defRPr>
            </a:lvl3pPr>
            <a:lvl4pPr marL="12001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4pPr>
            <a:lvl5pPr marL="1543050" indent="-171450" algn="l" defTabSz="685800" rtl="0" eaLnBrk="1" latinLnBrk="0" hangingPunct="1">
              <a:lnSpc>
                <a:spcPct val="100000"/>
              </a:lnSpc>
              <a:spcBef>
                <a:spcPts val="0"/>
              </a:spcBef>
              <a:spcAft>
                <a:spcPts val="300"/>
              </a:spcAft>
              <a:buClr>
                <a:schemeClr val="accent1"/>
              </a:buClr>
              <a:buFont typeface="Arial" panose="020B0604020202020204" pitchFamily="34" charset="0"/>
              <a:buChar char="•"/>
              <a:defRPr sz="1100" kern="1200">
                <a:solidFill>
                  <a:schemeClr val="tx1"/>
                </a:solidFill>
                <a:latin typeface="Arial" panose="020B0604020202020204" pitchFamily="34" charset="0"/>
                <a:ea typeface="Verdana"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dirty="0"/>
              <a:t>Photo courtesy of Professor </a:t>
            </a:r>
          </a:p>
          <a:p>
            <a:pPr algn="ctr"/>
            <a:r>
              <a:rPr lang="en-US" dirty="0"/>
              <a:t>Kishimoto Mitsumasa</a:t>
            </a:r>
          </a:p>
        </p:txBody>
      </p:sp>
      <p:sp>
        <p:nvSpPr>
          <p:cNvPr id="9" name="Rectangle 8">
            <a:extLst>
              <a:ext uri="{FF2B5EF4-FFF2-40B4-BE49-F238E27FC236}">
                <a16:creationId xmlns:a16="http://schemas.microsoft.com/office/drawing/2014/main" id="{BE958B3E-CAFF-4142-A841-AC0A35A660FB}"/>
              </a:ext>
            </a:extLst>
          </p:cNvPr>
          <p:cNvSpPr/>
          <p:nvPr/>
        </p:nvSpPr>
        <p:spPr>
          <a:xfrm>
            <a:off x="2405738" y="2233196"/>
            <a:ext cx="2218832" cy="338554"/>
          </a:xfrm>
          <a:prstGeom prst="rect">
            <a:avLst/>
          </a:prstGeom>
        </p:spPr>
        <p:txBody>
          <a:bodyPr wrap="square">
            <a:spAutoFit/>
          </a:bodyPr>
          <a:lstStyle/>
          <a:p>
            <a:pPr lvl="0" algn="ctr">
              <a:defRPr/>
            </a:pPr>
            <a:r>
              <a:rPr lang="en-US" sz="800" dirty="0">
                <a:latin typeface="Arial" panose="020B0604020202020204" pitchFamily="34" charset="0"/>
                <a:cs typeface="Arial" panose="020B0604020202020204" pitchFamily="34" charset="0"/>
              </a:rPr>
              <a:t>Photo courtesy of Professor Kishimoto Mitsumasa</a:t>
            </a:r>
          </a:p>
        </p:txBody>
      </p:sp>
      <p:sp>
        <p:nvSpPr>
          <p:cNvPr id="11" name="Rectangle 10">
            <a:extLst>
              <a:ext uri="{FF2B5EF4-FFF2-40B4-BE49-F238E27FC236}">
                <a16:creationId xmlns:a16="http://schemas.microsoft.com/office/drawing/2014/main" id="{653D5C87-7F99-694C-B36A-A3A09BFCF0F9}"/>
              </a:ext>
            </a:extLst>
          </p:cNvPr>
          <p:cNvSpPr/>
          <p:nvPr/>
        </p:nvSpPr>
        <p:spPr>
          <a:xfrm>
            <a:off x="6062215" y="2315828"/>
            <a:ext cx="2218832" cy="338554"/>
          </a:xfrm>
          <a:prstGeom prst="rect">
            <a:avLst/>
          </a:prstGeom>
        </p:spPr>
        <p:txBody>
          <a:bodyPr wrap="square">
            <a:spAutoFit/>
          </a:bodyPr>
          <a:lstStyle/>
          <a:p>
            <a:pPr lvl="0" algn="ctr">
              <a:defRPr/>
            </a:pPr>
            <a:r>
              <a:rPr lang="en-US" sz="800" dirty="0">
                <a:latin typeface="Arial" panose="020B0604020202020204" pitchFamily="34" charset="0"/>
                <a:cs typeface="Arial" panose="020B0604020202020204" pitchFamily="34" charset="0"/>
              </a:rPr>
              <a:t>Photo courtesy of Professor Kishimoto Mitsumasa</a:t>
            </a:r>
          </a:p>
        </p:txBody>
      </p:sp>
    </p:spTree>
    <p:extLst>
      <p:ext uri="{BB962C8B-B14F-4D97-AF65-F5344CB8AC3E}">
        <p14:creationId xmlns:p14="http://schemas.microsoft.com/office/powerpoint/2010/main" val="1463883121"/>
      </p:ext>
    </p:extLst>
  </p:cSld>
  <p:clrMapOvr>
    <a:masterClrMapping/>
  </p:clrMapOvr>
</p:sld>
</file>

<file path=ppt/theme/theme1.xml><?xml version="1.0" encoding="utf-8"?>
<a:theme xmlns:a="http://schemas.openxmlformats.org/drawingml/2006/main" name="Office Theme">
  <a:themeElements>
    <a:clrScheme name="0">
      <a:dk1>
        <a:srgbClr val="000000"/>
      </a:dk1>
      <a:lt1>
        <a:srgbClr val="FFFFFF"/>
      </a:lt1>
      <a:dk2>
        <a:srgbClr val="44546A"/>
      </a:dk2>
      <a:lt2>
        <a:srgbClr val="E7E6E6"/>
      </a:lt2>
      <a:accent1>
        <a:srgbClr val="652C74"/>
      </a:accent1>
      <a:accent2>
        <a:srgbClr val="4771AA"/>
      </a:accent2>
      <a:accent3>
        <a:srgbClr val="D96B2B"/>
      </a:accent3>
      <a:accent4>
        <a:srgbClr val="A278A7"/>
      </a:accent4>
      <a:accent5>
        <a:srgbClr val="92A5C8"/>
      </a:accent5>
      <a:accent6>
        <a:srgbClr val="EEA36C"/>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81FB69FBEF2246AE5AA7C6E683C7FA" ma:contentTypeVersion="13" ma:contentTypeDescription="Create a new document." ma:contentTypeScope="" ma:versionID="c7477b7ba614d33da9bbcd7541776d22">
  <xsd:schema xmlns:xsd="http://www.w3.org/2001/XMLSchema" xmlns:xs="http://www.w3.org/2001/XMLSchema" xmlns:p="http://schemas.microsoft.com/office/2006/metadata/properties" xmlns:ns2="79eb8c75-a32d-4c27-8b6e-0b77740ac46f" xmlns:ns3="2be9ec8c-4aab-4657-bcba-30c6e0993f27" targetNamespace="http://schemas.microsoft.com/office/2006/metadata/properties" ma:root="true" ma:fieldsID="c478b4615bdb1894d123c4be894a1a4f" ns2:_="" ns3:_="">
    <xsd:import namespace="79eb8c75-a32d-4c27-8b6e-0b77740ac46f"/>
    <xsd:import namespace="2be9ec8c-4aab-4657-bcba-30c6e0993f2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eb8c75-a32d-4c27-8b6e-0b77740ac46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be9ec8c-4aab-4657-bcba-30c6e0993f2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D3279BE-67C5-4DFB-B785-83896A0E0CE1}"/>
</file>

<file path=customXml/itemProps2.xml><?xml version="1.0" encoding="utf-8"?>
<ds:datastoreItem xmlns:ds="http://schemas.openxmlformats.org/officeDocument/2006/customXml" ds:itemID="{B2C897C7-BC2F-44CD-8660-491D8EEC393E}"/>
</file>

<file path=customXml/itemProps3.xml><?xml version="1.0" encoding="utf-8"?>
<ds:datastoreItem xmlns:ds="http://schemas.openxmlformats.org/officeDocument/2006/customXml" ds:itemID="{14576F32-92E9-474B-9927-9C06A348E668}"/>
</file>

<file path=docProps/app.xml><?xml version="1.0" encoding="utf-8"?>
<Properties xmlns="http://schemas.openxmlformats.org/officeDocument/2006/extended-properties" xmlns:vt="http://schemas.openxmlformats.org/officeDocument/2006/docPropsVTypes">
  <Template>Office Theme</Template>
  <TotalTime>0</TotalTime>
  <Words>6890</Words>
  <Application>Microsoft Office PowerPoint</Application>
  <PresentationFormat>On-screen Show (16:9)</PresentationFormat>
  <Paragraphs>833</Paragraphs>
  <Slides>35</Slides>
  <Notes>35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ASia-Pacific Initiative for Rheumatology Nurse Education (ASPIRE) </vt:lpstr>
      <vt:lpstr>MODULE: Psoriatic arthritis</vt:lpstr>
      <vt:lpstr>Learning objectives</vt:lpstr>
      <vt:lpstr>Content outline </vt:lpstr>
      <vt:lpstr>Section 2: Diagnosis and evaluations of psoriatic arthritis</vt:lpstr>
      <vt:lpstr>Overview</vt:lpstr>
      <vt:lpstr>Why early identification and diagnosis of PsA are important </vt:lpstr>
      <vt:lpstr>Patterns of arthritic involvement1,2 </vt:lpstr>
      <vt:lpstr>Signs and symptoms of PsA1-5 </vt:lpstr>
      <vt:lpstr>Psoriatic skin lesions</vt:lpstr>
      <vt:lpstr>Peripheral arthritis and axial disease</vt:lpstr>
      <vt:lpstr>Inflammatory back pain and axial PsA</vt:lpstr>
      <vt:lpstr>Nail dystrophy in PsA  </vt:lpstr>
      <vt:lpstr>Dactylitis </vt:lpstr>
      <vt:lpstr>Enthesitis</vt:lpstr>
      <vt:lpstr>Fatigue</vt:lpstr>
      <vt:lpstr>PsA diagnosis and assessment1-4</vt:lpstr>
      <vt:lpstr>Patient history and family background</vt:lpstr>
      <vt:lpstr>Physical examination</vt:lpstr>
      <vt:lpstr>Physical examination of skin (psoriatic skin lesions) (1/2) </vt:lpstr>
      <vt:lpstr>Physical examination of skin (psoriatic skin lesions) (2/2) </vt:lpstr>
      <vt:lpstr>Physical examination of nails (nail dystrophy)  </vt:lpstr>
      <vt:lpstr>Physical examination for dactylitis</vt:lpstr>
      <vt:lpstr>Physical examination for enthesitis </vt:lpstr>
      <vt:lpstr>Physical examination of joints with the 66/68-swollen and tender joint count</vt:lpstr>
      <vt:lpstr>Screening questionnaires can be used to aid the identification of PsA1,2 (1/3) </vt:lpstr>
      <vt:lpstr>Screening questionnaires can be used to aid the identification of PsA1,2 (2/3) </vt:lpstr>
      <vt:lpstr>Screening questionnaires can be used to aid the identification of PsA1,2 (3/3) </vt:lpstr>
      <vt:lpstr>Other composite measures to assess PsA disease activity</vt:lpstr>
      <vt:lpstr>Assessing related conditions/comorbidities in PsA</vt:lpstr>
      <vt:lpstr>Differentiating PsA from osteoarthritis</vt:lpstr>
      <vt:lpstr>Differentiating PsA from ankylosing spondylitis (1/2) </vt:lpstr>
      <vt:lpstr>Differentiating PsA from ankylosing spondylitis (2/2) </vt:lpstr>
      <vt:lpstr>Differentiating PsA from gout</vt:lpstr>
      <vt:lpstr>Differentiating PsA from rheumatoid arthritis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ASia-Pacific Initiative for Rheumatology Nurse Education (ASPIRE) </dc:title>
  <dc:creator/>
  <cp:lastModifiedBy/>
  <cp:revision>6</cp:revision>
  <dcterms:created xsi:type="dcterms:W3CDTF">2020-07-24T16:45:44Z</dcterms:created>
  <dcterms:modified xsi:type="dcterms:W3CDTF">2021-02-28T22:54:03Z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0x0101004981FB69FBEF2246AE5AA7C6E683C7FA</vt:lpwstr>
  </property>
</Properties>
</file>